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33"/>
  </p:notesMasterIdLst>
  <p:handoutMasterIdLst>
    <p:handoutMasterId r:id="rId34"/>
  </p:handoutMasterIdLst>
  <p:sldIdLst>
    <p:sldId id="257" r:id="rId6"/>
    <p:sldId id="256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Objects="1">
      <p:cViewPr>
        <p:scale>
          <a:sx n="100" d="100"/>
          <a:sy n="100" d="100"/>
        </p:scale>
        <p:origin x="18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d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4275499"/>
            <a:ext cx="7772400" cy="584775"/>
          </a:xfrm>
        </p:spPr>
        <p:txBody>
          <a:bodyPr/>
          <a:lstStyle/>
          <a:p>
            <a:r>
              <a:rPr lang="en-US" dirty="0"/>
              <a:t>Updates in Stroke and Neuro Rehab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066800" y="4275499"/>
            <a:ext cx="7010400" cy="2492990"/>
          </a:xfrm>
        </p:spPr>
        <p:txBody>
          <a:bodyPr/>
          <a:lstStyle/>
          <a:p>
            <a:r>
              <a:rPr lang="en-US" dirty="0"/>
              <a:t>Darryl Kaelin, MD, FAAPMR</a:t>
            </a:r>
          </a:p>
          <a:p>
            <a:r>
              <a:rPr lang="en-US" dirty="0"/>
              <a:t>Professor and Chief of Physical Medicine and Rehabilitation</a:t>
            </a:r>
          </a:p>
          <a:p>
            <a:r>
              <a:rPr lang="en-US" dirty="0"/>
              <a:t>University of Louisville</a:t>
            </a:r>
          </a:p>
          <a:p>
            <a:r>
              <a:rPr lang="en-US" dirty="0"/>
              <a:t>Medical Director of Frazier Rehab Institute</a:t>
            </a:r>
          </a:p>
          <a:p>
            <a:r>
              <a:rPr lang="en-US" dirty="0" smtClean="0"/>
              <a:t>8/23/2019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Spastic Arm and Leg after UMN Disease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2" descr="Image result for spas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9" y="2317686"/>
            <a:ext cx="2755582" cy="23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pastic leg weak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91" y="2309387"/>
            <a:ext cx="5486400" cy="22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Prevention of Co-Morbidities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Depression</a:t>
            </a:r>
            <a:r>
              <a:rPr lang="en-US" sz="1400" dirty="0"/>
              <a:t> – Negative impact of functional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Acutely – L CVA (organic)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Delayed – R CVA (reactive)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Treatment – SSRIs and possibly short term stimulant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FLAME Trial – SSRIs (Fluoxetine) improved motor recovery and subsequently may also improve mood (2ndary outcome)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Exercise – Especially in groups improved mood and cognition, functional recovery and reduced </a:t>
            </a:r>
            <a:r>
              <a:rPr lang="en-US" sz="1400" dirty="0" err="1" smtClean="0"/>
              <a:t>rehospitalization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Osteoporosis</a:t>
            </a:r>
            <a:r>
              <a:rPr lang="en-US" sz="1400" dirty="0"/>
              <a:t> – Increased risk of lower BMD with paresis and sedentary lifestyle. Can be corrected with activity and </a:t>
            </a:r>
            <a:r>
              <a:rPr lang="en-US" sz="1400" dirty="0" smtClean="0"/>
              <a:t>medication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Secondary Stroke Prevention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Lifetime stroke recurrence rate = 30% (24% women and 42% 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Smoking Cessation – An absolute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Hypertension – (75%) &lt;140/90 and probably &lt;130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Hyperlipidemia – (56%) LDL-C level &lt;100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Diabetes – (24%)  lower  HbA1c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Ischemic heart Disease – (37%) Nutritional counseling,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Na+ </a:t>
            </a:r>
            <a:r>
              <a:rPr lang="en-US" sz="1400" dirty="0"/>
              <a:t>&lt; 2.4gm/day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Atrial Fibrillation – (29%) Oral anticoagulants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Screening – Appropriate screening for OSA and carotid </a:t>
            </a:r>
            <a:r>
              <a:rPr lang="en-US" sz="1400" dirty="0" smtClean="0"/>
              <a:t>disease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Exercise after Stroke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Activity level after stroke is an independent predictor of life satisfaction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CVA survivors have compromised cardiorespiratory fitness (&lt; 53%) compared to age matched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Stroke survivors ambulate 50% less than age matched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Exercise programs that improve VO2 max reduce </a:t>
            </a:r>
            <a:r>
              <a:rPr lang="en-US" sz="1400" dirty="0" err="1"/>
              <a:t>rehospitalization</a:t>
            </a:r>
            <a:r>
              <a:rPr lang="en-US" sz="1400" dirty="0"/>
              <a:t> and improve 1-2 year survival rates 10-25%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Improves cognition, bone density, fall risk, mood and </a:t>
            </a:r>
            <a:r>
              <a:rPr lang="en-US" sz="1400" dirty="0" err="1"/>
              <a:t>QoL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Reduces weight, cholesterol, and resting BP. Improves Glucose </a:t>
            </a:r>
            <a:r>
              <a:rPr lang="en-US" sz="1400" dirty="0" smtClean="0"/>
              <a:t>tolerance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Simple Primary Care and Neurology approach to stroke outpatient assessment: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</a:t>
            </a:r>
            <a:r>
              <a:rPr lang="en-US" sz="1400" dirty="0" err="1"/>
              <a:t>pt</a:t>
            </a:r>
            <a:r>
              <a:rPr lang="en-US" sz="1400" dirty="0"/>
              <a:t>/caregiver about </a:t>
            </a:r>
            <a:r>
              <a:rPr lang="en-US" sz="1400" b="1" dirty="0"/>
              <a:t>FUNCTION</a:t>
            </a:r>
            <a:r>
              <a:rPr lang="en-US" sz="1400" dirty="0"/>
              <a:t> – mobility and self-care assistance and DME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about or use </a:t>
            </a:r>
            <a:r>
              <a:rPr lang="en-US" sz="1400" b="1" dirty="0"/>
              <a:t>Quality of Li</a:t>
            </a:r>
            <a:r>
              <a:rPr lang="en-US" sz="1400" dirty="0"/>
              <a:t>fe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about </a:t>
            </a:r>
            <a:r>
              <a:rPr lang="en-US" sz="1400" b="1" dirty="0"/>
              <a:t>mood</a:t>
            </a:r>
            <a:r>
              <a:rPr lang="en-US" sz="1400" dirty="0"/>
              <a:t> (depression and/or anxiety)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Assess vision, hearing, taste and smell, and swallowing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Assess basic </a:t>
            </a:r>
            <a:r>
              <a:rPr lang="en-US" sz="1400" b="1" dirty="0"/>
              <a:t>cognition</a:t>
            </a:r>
            <a:r>
              <a:rPr lang="en-US" sz="1400" dirty="0"/>
              <a:t> (MMSE)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about </a:t>
            </a:r>
            <a:r>
              <a:rPr lang="en-US" sz="1400" b="1" dirty="0"/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about </a:t>
            </a:r>
            <a:r>
              <a:rPr lang="en-US" sz="1400" b="1" dirty="0"/>
              <a:t>compliance</a:t>
            </a:r>
            <a:r>
              <a:rPr lang="en-US" sz="1400" dirty="0"/>
              <a:t> with secondary stroke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Ask about </a:t>
            </a:r>
            <a:r>
              <a:rPr lang="en-US" sz="1400" b="1" dirty="0"/>
              <a:t>caregiver</a:t>
            </a:r>
            <a:r>
              <a:rPr lang="en-US" sz="1400" dirty="0"/>
              <a:t> </a:t>
            </a:r>
            <a:r>
              <a:rPr lang="en-US" sz="1400" dirty="0" smtClean="0"/>
              <a:t>burn-out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Simple Primary Care and Neurology approach to stroke patient assessment: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addition to standard medical examination make sure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Skin for breakdown (elbows, feet, buttocks, groin)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Check for spasticity and 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Examine strength and sensation (especially proprioception in feet)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Examine gait or at least stand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 need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Therapy (PT, OT, SLP, psychology)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PM&amp;R consultation – Therapy Rx, Equipment Rx, Assistive Technology, Spasticity </a:t>
            </a:r>
            <a:r>
              <a:rPr lang="en-US" sz="1400" dirty="0" err="1"/>
              <a:t>tx</a:t>
            </a:r>
            <a:r>
              <a:rPr lang="en-US" sz="1400" dirty="0"/>
              <a:t>, cognition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Osteoporosis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DME order – cane, walker, wheelchair, bathroom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Other specialty referrals – Ortho, Endocrinology, Cardiology, </a:t>
            </a:r>
            <a:r>
              <a:rPr lang="en-US" sz="1400" dirty="0" smtClean="0"/>
              <a:t>Hematology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Drugs for Cognitive Impairment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Methylphenidate</a:t>
            </a:r>
            <a:r>
              <a:rPr lang="en-US" sz="1400" dirty="0"/>
              <a:t>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Helps with initiation and arousal in early post stroke period.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May help short term with some depressive symptoms until SSRIs kick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Achesterace</a:t>
            </a:r>
            <a:r>
              <a:rPr lang="en-US" sz="1400" b="1" dirty="0"/>
              <a:t> </a:t>
            </a:r>
            <a:r>
              <a:rPr lang="en-US" sz="1400" dirty="0"/>
              <a:t>Inhibiters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Donepizil</a:t>
            </a:r>
            <a:r>
              <a:rPr lang="en-US" sz="1400" dirty="0"/>
              <a:t> – Showed cognitive improvement (MMSE) mostly frontal lobe </a:t>
            </a:r>
            <a:r>
              <a:rPr lang="en-US" sz="1400" dirty="0" err="1"/>
              <a:t>fxn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Rivastigmine</a:t>
            </a:r>
            <a:r>
              <a:rPr lang="en-US" sz="1400" dirty="0"/>
              <a:t> – Improvement in Verbal Fluency but not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Fluoxetine</a:t>
            </a:r>
            <a:r>
              <a:rPr lang="en-US" sz="1400" dirty="0"/>
              <a:t> – Improvement in executive </a:t>
            </a:r>
            <a:r>
              <a:rPr lang="en-US" sz="1400" dirty="0" err="1"/>
              <a:t>fxns</a:t>
            </a:r>
            <a:r>
              <a:rPr lang="en-US" sz="1400" dirty="0"/>
              <a:t> 21 months after CVA vs placebo independent from depressive symptoms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Amantadine/</a:t>
            </a:r>
            <a:r>
              <a:rPr lang="en-US" sz="1400" b="1" dirty="0" err="1"/>
              <a:t>Memantine</a:t>
            </a:r>
            <a:r>
              <a:rPr lang="en-US" sz="1400" dirty="0"/>
              <a:t> – Theoretically may help early after CVA to reduce apoptosis by NMDA receptor antagonism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 ( Gait 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Almost all therapy that challenges the nervous system and generates neuroplasticity is beneficial compared to placebo.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38400"/>
            <a:ext cx="27051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E-stim may be helpful when added to task specific activity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4" descr="Image result for bio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0" y="2322402"/>
            <a:ext cx="2689561" cy="35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bio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8938"/>
            <a:ext cx="2752044" cy="36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 ( Gait 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Rhythmic Auditory Cuing / Metronome Therapy – may increase gait velocity and balance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2" descr="Image result for metronome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8602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Stroke </a:t>
            </a:r>
            <a:r>
              <a:rPr lang="en-US" sz="2000" dirty="0" smtClean="0"/>
              <a:t>Demographics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800,000 strokes in the US annually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Between 2000 and 2010 stroke deaths dropped 35.8%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Still only a minority of stroke survivors get TPA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2/3 of stroke survivors receive some type of rehabilitation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Average acute hospital LOS = 4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AHA/ASA Guidelines support interdisciplinary rehab program typically lead by a physiatrist (PM&amp;R).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Still as much as 42% of stroke survivors receive no post-acute services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 ( Gait 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Robotic Gait Training – 2013 Cochrane review showed stroke survivors receiving robotic gait training w/in 3 mo. after stroke were more likely to reach independent ambulation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Virtual Reality – Adding virtual reality to leg activities improves movement and gait parameters and speed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2" descr="Image result for hocoma robotic gait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17883"/>
            <a:ext cx="4904264" cy="27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 ( Arm Activity 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Constraint Induced Movement Therapy ( CIMT)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Improves upper limb activity, participation and </a:t>
            </a:r>
            <a:r>
              <a:rPr lang="en-US" sz="1400" dirty="0" err="1"/>
              <a:t>QoL</a:t>
            </a:r>
            <a:r>
              <a:rPr lang="en-US" sz="1400" dirty="0"/>
              <a:t> in CIMT pts vs traditional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1-3 hours/day 3-5x/week x 2-10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NMES – does not improve strength if done alone w/out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Must be added to task specific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Can reduce shoulder subluxation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6" descr="Image result for bio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86" y="3581400"/>
            <a:ext cx="1929189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Rehab Technology (Arm Activity)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UE Robotic Therapy – Increased repetition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2012 Cochrane Review: Improved ADLs and arm </a:t>
            </a:r>
            <a:r>
              <a:rPr lang="en-US" sz="1400" dirty="0" err="1"/>
              <a:t>fxn</a:t>
            </a:r>
            <a:r>
              <a:rPr lang="en-US" sz="1400" dirty="0"/>
              <a:t> but not strength when compared to traditional </a:t>
            </a:r>
            <a:r>
              <a:rPr lang="en-US" sz="1400" dirty="0" err="1"/>
              <a:t>tx</a:t>
            </a:r>
            <a:r>
              <a:rPr lang="en-US" sz="1400" dirty="0"/>
              <a:t> but not dose matched therapy</a:t>
            </a:r>
          </a:p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0546"/>
            <a:ext cx="3996002" cy="30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Return to Driving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Kentucky encourages but does not mandate reporting individuals with cognitive or medical conditions that would impair driving to the DMV.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suspected as unsafe to drive encourage patient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DMV medical form and have a road test performed free of charge by local DMV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Perform formal driving assessment by a state licensed disabled driving evaluator ($250 - 300.00)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unsure then many hospital based rehab </a:t>
            </a:r>
            <a:r>
              <a:rPr lang="en-US" sz="1400" dirty="0" err="1"/>
              <a:t>oupt</a:t>
            </a:r>
            <a:r>
              <a:rPr lang="en-US" sz="1400" dirty="0"/>
              <a:t> programs have an OT that can do pre-driving assessments to check basic cognition, vision, and reaction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Return to Work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Less than 50% of stroke survivors that were working at the time of stroke RTW by 1 </a:t>
            </a:r>
            <a:r>
              <a:rPr lang="en-US" sz="1400" dirty="0" smtClean="0"/>
              <a:t>year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Often the process goes from independent at home to driving to RTW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Most will need interdisciplinary rehab ( PT, OT, Speech 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 Vocational Rehab Counseling for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 Coaching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ADA – “Reasonable Accommodations” through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 Retraining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Take </a:t>
            </a:r>
            <a:r>
              <a:rPr lang="en-US" sz="2000" dirty="0" err="1"/>
              <a:t>Aways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 many stroke survivors go without needed rehab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Many </a:t>
            </a:r>
            <a:r>
              <a:rPr lang="en-US" sz="1400" dirty="0"/>
              <a:t>of those patients would benefit from </a:t>
            </a:r>
            <a:r>
              <a:rPr lang="en-US" sz="1400" dirty="0" smtClean="0"/>
              <a:t>Physiatry </a:t>
            </a:r>
            <a:r>
              <a:rPr lang="en-US" sz="1400" dirty="0"/>
              <a:t>consultation and interdisciplinary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right care at the right time will improve outcomes and control costs which will help your health care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must learn the differences in stroke resources in and around your community (Acute -&gt; LTACH -&gt; IRF -&gt; SNF -&gt; HH -&gt; </a:t>
            </a:r>
            <a:r>
              <a:rPr lang="en-US" sz="1400" dirty="0" err="1"/>
              <a:t>Outpt</a:t>
            </a:r>
            <a:r>
              <a:rPr lang="en-US" sz="1400" dirty="0"/>
              <a:t> 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Take </a:t>
            </a:r>
            <a:r>
              <a:rPr lang="en-US" sz="2000" dirty="0" err="1"/>
              <a:t>Aways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must recognize and prevent/treat the common co-morbidities of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must standardize your </a:t>
            </a:r>
            <a:r>
              <a:rPr lang="en-US" sz="1400" dirty="0" err="1"/>
              <a:t>outpt</a:t>
            </a:r>
            <a:r>
              <a:rPr lang="en-US" sz="1400" dirty="0"/>
              <a:t> stroke follow up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must reinforce secondary stroke prophylaxis measures w/ </a:t>
            </a:r>
            <a:r>
              <a:rPr lang="en-US" sz="1400" dirty="0" err="1"/>
              <a:t>pt</a:t>
            </a:r>
            <a:r>
              <a:rPr lang="en-US" sz="1400" dirty="0"/>
              <a:t>/caregiver including meds, nutrition, exercise and f/u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Return </a:t>
            </a:r>
            <a:r>
              <a:rPr lang="en-US" sz="1400" dirty="0"/>
              <a:t>to higher function, independence, RTD and RTW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Questions?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Post- Acute Care vs Acute Care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Acute Care is considered episodic even when treating a chronic condition repeatedly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Post-Acute Care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Long Term Acute Care Hospital (LTACH) – 400+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Acute Inpatient Rehab Facility (IRF) – 1200+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Skilled Nursing Unit/Facility ( SNU/SNF) – 15,000+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Home Health Agency (HHA) – 12,000+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Outpatient Therapy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IMPACT Tool will measure outcomes across all of these settings and likely lead to a unified payment </a:t>
            </a:r>
            <a:r>
              <a:rPr lang="en-US" sz="1400" dirty="0" smtClean="0"/>
              <a:t>structure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Post-Acute Care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Post-Acute Care constitutes 71% of the variance in health care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36%-43% of acute hospitalized patients are discharged to a PAC </a:t>
            </a:r>
            <a:r>
              <a:rPr lang="en-US" sz="1400" dirty="0" smtClean="0"/>
              <a:t>setting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38% Home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51% Skilled Nursing Unit/Facility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9% Acute Inpatient Rehab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2% Long Term Acute Care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Many others are discharged home and receive outpatient therapy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 average pts discharge to PAC setting pass through 2.7 PAC </a:t>
            </a:r>
            <a:r>
              <a:rPr lang="en-US" sz="1400" dirty="0" smtClean="0"/>
              <a:t>settings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Stroke Rehabilitation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Barthel</a:t>
            </a:r>
            <a:r>
              <a:rPr lang="en-US" sz="1400" dirty="0"/>
              <a:t> Index and FIM are good predictors acutely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Discharge functional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Discharge destination after inpatient rehab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Rehabilitation 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 there is no single assessment tool used throughout the continuum of stroke care (Acute hospital -&gt; IRF/SNF -&gt; HH/</a:t>
            </a:r>
            <a:r>
              <a:rPr lang="en-US" sz="1400" dirty="0" err="1"/>
              <a:t>Outpt</a:t>
            </a:r>
            <a:r>
              <a:rPr lang="en-US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FIM (1-7: dependent -&gt; independent) has been our best tool historically but CMS is moving to IMPACT Tool for all </a:t>
            </a:r>
            <a:r>
              <a:rPr lang="en-US" sz="1400" dirty="0" err="1" smtClean="0"/>
              <a:t>setings</a:t>
            </a:r>
            <a:r>
              <a:rPr lang="en-US" sz="1400" dirty="0" smtClean="0"/>
              <a:t> </a:t>
            </a:r>
            <a:r>
              <a:rPr lang="en-US" sz="1400" dirty="0"/>
              <a:t>in October 2019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Inpatient Stroke Rehabilitation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Acute Inpatient Rehab Facility (IRF)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1200 IRFs in the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380,000 IRF admissions (20-25% strokes, 60% rule). All require a PA.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LOS = 14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+/- 80% go home, 10% RTH, 10% go to SNF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Must be medically stable and able to tolerate and benefit from at least 2 disciplines for 3+ hours/day 5 days/week with an expectation they will go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Must be seen by a rehab physician at least 3 days/week (often daily)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Paid for on a PPS payment system based on diagnosis, severity and comorbidities (ex. 14 day stay for 14,000.00). All facility cost come out of </a:t>
            </a:r>
            <a:r>
              <a:rPr lang="en-US" sz="1400" dirty="0" smtClean="0"/>
              <a:t>payment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Inpatient Stroke Rehabilitation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Skilled Nursing Unit/Facility (SNU/SNF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15,000 </a:t>
            </a:r>
            <a:r>
              <a:rPr lang="en-US" sz="1400" dirty="0"/>
              <a:t>SNFs (11% of LTC facility days but 19% of </a:t>
            </a:r>
            <a:r>
              <a:rPr lang="en-US" sz="1400" dirty="0" smtClean="0"/>
              <a:t>revenues)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2.3 </a:t>
            </a:r>
            <a:r>
              <a:rPr lang="en-US" sz="1400" dirty="0"/>
              <a:t>million admissions (1/5 of acute hospital discharges, no </a:t>
            </a:r>
            <a:r>
              <a:rPr lang="en-US" sz="1400" dirty="0" smtClean="0"/>
              <a:t>Medicare </a:t>
            </a:r>
            <a:r>
              <a:rPr lang="en-US" sz="1400" dirty="0"/>
              <a:t>PAs </a:t>
            </a:r>
            <a:r>
              <a:rPr lang="en-US" sz="1400" dirty="0" smtClean="0"/>
              <a:t>needed)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Average </a:t>
            </a:r>
            <a:r>
              <a:rPr lang="en-US" sz="1400" dirty="0"/>
              <a:t>LOS = 26 – 38 days (</a:t>
            </a:r>
            <a:r>
              <a:rPr lang="en-US" sz="1400" dirty="0" err="1"/>
              <a:t>avg</a:t>
            </a:r>
            <a:r>
              <a:rPr lang="en-US" sz="1400" dirty="0"/>
              <a:t> payment of </a:t>
            </a:r>
            <a:r>
              <a:rPr lang="en-US" sz="1400" dirty="0" smtClean="0"/>
              <a:t>480.00/day)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Payment </a:t>
            </a:r>
            <a:r>
              <a:rPr lang="en-US" sz="1400" dirty="0"/>
              <a:t>on a per diem based on number on minutes of therapy </a:t>
            </a:r>
            <a:r>
              <a:rPr lang="en-US" sz="1400" dirty="0" smtClean="0"/>
              <a:t>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10/1/19 </a:t>
            </a:r>
            <a:r>
              <a:rPr lang="en-US" sz="1400" dirty="0"/>
              <a:t>– New CMS PPS will be based on </a:t>
            </a:r>
            <a:r>
              <a:rPr lang="en-US" sz="1400" dirty="0" err="1"/>
              <a:t>pt</a:t>
            </a:r>
            <a:r>
              <a:rPr lang="en-US" sz="1400" dirty="0"/>
              <a:t> characteristics, not therapy </a:t>
            </a:r>
            <a:r>
              <a:rPr lang="en-US" sz="1400" dirty="0" smtClean="0"/>
              <a:t>alone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Based </a:t>
            </a:r>
            <a:r>
              <a:rPr lang="en-US" sz="1200" dirty="0"/>
              <a:t>on this model SNFs will likely deny patients with more heavy therapy needs and complex medical problems leaving these to go to IRFs or LTACHs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Why am I telling you this?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Move from a fee for service model to a value based alternative payment </a:t>
            </a:r>
            <a:r>
              <a:rPr lang="en-US" sz="1400" dirty="0" smtClean="0"/>
              <a:t>model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Value = Outcome /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PCPs and hospitalists MUST begin to focus on prevention </a:t>
            </a:r>
            <a:r>
              <a:rPr lang="en-US" sz="1400" dirty="0" smtClean="0"/>
              <a:t>(</a:t>
            </a:r>
            <a:r>
              <a:rPr lang="en-US" sz="1400" dirty="0" err="1" smtClean="0"/>
              <a:t>ie</a:t>
            </a:r>
            <a:r>
              <a:rPr lang="en-US" sz="1400" dirty="0"/>
              <a:t>. Population Health) and controlling the care provided in the PAC </a:t>
            </a:r>
            <a:r>
              <a:rPr lang="en-US" sz="1400" dirty="0" smtClean="0"/>
              <a:t>continuum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where PM&amp;R/Physiatry fits in to manage those resources and drive outcome up while keeping cost </a:t>
            </a:r>
            <a:r>
              <a:rPr lang="en-US" sz="1400" dirty="0" smtClean="0"/>
              <a:t>down </a:t>
            </a:r>
            <a:r>
              <a:rPr lang="en-US" sz="1400" dirty="0"/>
              <a:t>(Value)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other words I am setting the stage to discuss the care of acute neurological </a:t>
            </a:r>
            <a:r>
              <a:rPr lang="en-US" sz="1400" dirty="0" smtClean="0"/>
              <a:t>patients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Prevention of early Co-Morbidities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Skin breakdown </a:t>
            </a:r>
            <a:r>
              <a:rPr lang="en-US" sz="1400" dirty="0"/>
              <a:t>– q 2hour turning. Appropriate bed/mattress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DVT Prophylaxis </a:t>
            </a:r>
            <a:r>
              <a:rPr lang="en-US" sz="1400" dirty="0"/>
              <a:t>– oral anticoagulant and LMWH &gt; Standard Heparin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Spasticity</a:t>
            </a:r>
            <a:r>
              <a:rPr lang="en-US" sz="1400" dirty="0"/>
              <a:t> – often goes unrecognized by caregiver or PCP (35-45%)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Oral meds – </a:t>
            </a:r>
            <a:r>
              <a:rPr lang="en-US" sz="1400" dirty="0" err="1"/>
              <a:t>Dantrium</a:t>
            </a:r>
            <a:r>
              <a:rPr lang="en-US" sz="1400" dirty="0"/>
              <a:t>, </a:t>
            </a:r>
            <a:r>
              <a:rPr lang="en-US" sz="1400" dirty="0" err="1"/>
              <a:t>Tizanidine</a:t>
            </a:r>
            <a:r>
              <a:rPr lang="en-US" sz="1400" dirty="0"/>
              <a:t>, Baclofen, Gabapentin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Botulinum Toxins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Intrathecal Baclofen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Surgical tendon lengthening or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Contracture</a:t>
            </a:r>
            <a:r>
              <a:rPr lang="en-US" sz="1400" dirty="0"/>
              <a:t> – 60% of those w/ HP develop contracture w/in 1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Resting splints or casts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AFOs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Hemiplegic shoulder pain </a:t>
            </a:r>
            <a:r>
              <a:rPr lang="en-US" sz="1400" dirty="0"/>
              <a:t>– humeral cuff sling, ROM, e-stim, </a:t>
            </a:r>
            <a:r>
              <a:rPr lang="en-US" sz="1400" dirty="0" smtClean="0"/>
              <a:t>injections</a:t>
            </a:r>
            <a:endParaRPr lang="en-US" sz="1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81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7" y="228600"/>
            <a:ext cx="2179324" cy="3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108</TotalTime>
  <Words>1694</Words>
  <Application>Microsoft Office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Stroke Demographics</vt:lpstr>
      <vt:lpstr>Post- Acute Care vs Acute Care</vt:lpstr>
      <vt:lpstr>Post-Acute Care</vt:lpstr>
      <vt:lpstr>Stroke Rehabilitation</vt:lpstr>
      <vt:lpstr>Inpatient Stroke Rehabilitation</vt:lpstr>
      <vt:lpstr>Inpatient Stroke Rehabilitation</vt:lpstr>
      <vt:lpstr>Why am I telling you this?</vt:lpstr>
      <vt:lpstr>Prevention of early Co-Morbidities</vt:lpstr>
      <vt:lpstr>Spastic Arm and Leg after UMN Disease</vt:lpstr>
      <vt:lpstr>Prevention of Co-Morbidities</vt:lpstr>
      <vt:lpstr>Secondary Stroke Prevention</vt:lpstr>
      <vt:lpstr>Exercise after Stroke</vt:lpstr>
      <vt:lpstr>Simple Primary Care and Neurology approach to stroke outpatient assessment:</vt:lpstr>
      <vt:lpstr>Simple Primary Care and Neurology approach to stroke patient assessment:</vt:lpstr>
      <vt:lpstr>Drugs for Cognitive Impairment</vt:lpstr>
      <vt:lpstr>Rehab Technology ( Gait )</vt:lpstr>
      <vt:lpstr>Rehab Technology</vt:lpstr>
      <vt:lpstr>Rehab Technology ( Gait )</vt:lpstr>
      <vt:lpstr>Rehab Technology ( Gait )</vt:lpstr>
      <vt:lpstr>Rehab Technology ( Arm Activity )</vt:lpstr>
      <vt:lpstr>Rehab Technology (Arm Activity)</vt:lpstr>
      <vt:lpstr>Return to Driving</vt:lpstr>
      <vt:lpstr>Return to Work</vt:lpstr>
      <vt:lpstr>Take Aways</vt:lpstr>
      <vt:lpstr>Take Aways</vt:lpstr>
      <vt:lpstr>Questions?</vt:lpstr>
    </vt:vector>
  </TitlesOfParts>
  <Company>U of L Physicians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K. Ellis</dc:creator>
  <cp:lastModifiedBy>Ellen R. Davison</cp:lastModifiedBy>
  <cp:revision>10</cp:revision>
  <dcterms:created xsi:type="dcterms:W3CDTF">2018-09-10T19:32:39Z</dcterms:created>
  <dcterms:modified xsi:type="dcterms:W3CDTF">2019-08-16T21:27:45Z</dcterms:modified>
</cp:coreProperties>
</file>