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6" r:id="rId2"/>
    <p:sldId id="256" r:id="rId3"/>
    <p:sldId id="263" r:id="rId4"/>
    <p:sldId id="287" r:id="rId5"/>
    <p:sldId id="286" r:id="rId6"/>
    <p:sldId id="294" r:id="rId7"/>
    <p:sldId id="291" r:id="rId8"/>
    <p:sldId id="295" r:id="rId9"/>
    <p:sldId id="288" r:id="rId10"/>
    <p:sldId id="289" r:id="rId11"/>
    <p:sldId id="297" r:id="rId12"/>
    <p:sldId id="270" r:id="rId13"/>
    <p:sldId id="274" r:id="rId14"/>
    <p:sldId id="259" r:id="rId15"/>
    <p:sldId id="275" r:id="rId16"/>
    <p:sldId id="276" r:id="rId17"/>
    <p:sldId id="280" r:id="rId18"/>
    <p:sldId id="298" r:id="rId19"/>
    <p:sldId id="299" r:id="rId20"/>
    <p:sldId id="266" r:id="rId21"/>
    <p:sldId id="277" r:id="rId22"/>
    <p:sldId id="284" r:id="rId23"/>
    <p:sldId id="285" r:id="rId24"/>
    <p:sldId id="279" r:id="rId25"/>
    <p:sldId id="272" r:id="rId26"/>
    <p:sldId id="271" r:id="rId27"/>
    <p:sldId id="267" r:id="rId28"/>
    <p:sldId id="281" r:id="rId29"/>
    <p:sldId id="261" r:id="rId30"/>
    <p:sldId id="258" r:id="rId31"/>
    <p:sldId id="257" r:id="rId32"/>
    <p:sldId id="269" r:id="rId33"/>
    <p:sldId id="273" r:id="rId34"/>
    <p:sldId id="268" r:id="rId35"/>
    <p:sldId id="262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826" autoAdjust="0"/>
  </p:normalViewPr>
  <p:slideViewPr>
    <p:cSldViewPr snapToGrid="0">
      <p:cViewPr>
        <p:scale>
          <a:sx n="73" d="100"/>
          <a:sy n="73" d="100"/>
        </p:scale>
        <p:origin x="404" y="204"/>
      </p:cViewPr>
      <p:guideLst/>
    </p:cSldViewPr>
  </p:slideViewPr>
  <p:outlineViewPr>
    <p:cViewPr>
      <p:scale>
        <a:sx n="33" d="100"/>
        <a:sy n="33" d="100"/>
      </p:scale>
      <p:origin x="0" y="-23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3" d="100"/>
        <a:sy n="183" d="100"/>
      </p:scale>
      <p:origin x="0" y="-37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DF76B-3E70-4CC6-9FB8-32F72266291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85126-2049-4091-AE07-1C574E75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85126-2049-4091-AE07-1C574E759E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8" y="1122363"/>
            <a:ext cx="91432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8" y="3602038"/>
            <a:ext cx="91432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151" y="274638"/>
            <a:ext cx="2740739" cy="5649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172" y="274638"/>
            <a:ext cx="8074540" cy="56499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8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51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51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83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16000"/>
                    </a14:imgEffect>
                    <a14:imgEffect>
                      <a14:saturation sat="145000"/>
                    </a14:imgEffect>
                    <a14:imgEffect>
                      <a14:brightnessContrast bright="1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7" t="11578" r="4743" b="36601"/>
          <a:stretch/>
        </p:blipFill>
        <p:spPr bwMode="auto">
          <a:xfrm>
            <a:off x="2525715" y="1442720"/>
            <a:ext cx="6978603" cy="3949774"/>
          </a:xfrm>
          <a:prstGeom prst="rect">
            <a:avLst/>
          </a:prstGeom>
          <a:noFill/>
          <a:ln>
            <a:noFill/>
          </a:ln>
          <a:effectLst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172" y="1319214"/>
            <a:ext cx="5406845" cy="460533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57" y="1319214"/>
            <a:ext cx="5408433" cy="4605337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1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51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75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7543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20" y="1681163"/>
            <a:ext cx="51829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0" y="2505075"/>
            <a:ext cx="518295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16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167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50" y="987426"/>
            <a:ext cx="617222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16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04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167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950" y="987426"/>
            <a:ext cx="617222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16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85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171" y="274638"/>
            <a:ext cx="1096771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171" y="1319214"/>
            <a:ext cx="10967718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70600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7B7C7B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7B7C7B"/>
          </a:solidFill>
          <a:latin typeface="Calibri" panose="020F0502020204030204" pitchFamily="34" charset="0"/>
          <a:cs typeface="Arial Unicode MS" charset="0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7B7C7B"/>
          </a:solidFill>
          <a:latin typeface="Calibri" panose="020F0502020204030204" pitchFamily="34" charset="0"/>
          <a:cs typeface="Arial Unicode MS" charset="0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7B7C7B"/>
          </a:solidFill>
          <a:latin typeface="Calibri" panose="020F0502020204030204" pitchFamily="34" charset="0"/>
          <a:cs typeface="Arial Unicode MS" charset="0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7B7C7B"/>
          </a:solidFill>
          <a:latin typeface="Calibri" panose="020F0502020204030204" pitchFamily="34" charset="0"/>
          <a:cs typeface="Arial Unicode MS" charset="0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7B7C7B"/>
          </a:solidFill>
          <a:latin typeface="Calibri" panose="020F0502020204030204" pitchFamily="34" charset="0"/>
          <a:cs typeface="Arial Unicode MS" charset="0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7B7C7B"/>
          </a:solidFill>
          <a:latin typeface="Calibri" panose="020F0502020204030204" pitchFamily="34" charset="0"/>
          <a:cs typeface="Arial Unicode MS" charset="0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7B7C7B"/>
          </a:solidFill>
          <a:latin typeface="Calibri" panose="020F0502020204030204" pitchFamily="34" charset="0"/>
          <a:cs typeface="Arial Unicode MS" charset="0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7B7C7B"/>
          </a:solidFill>
          <a:latin typeface="Calibri" panose="020F0502020204030204" pitchFamily="34" charset="0"/>
          <a:cs typeface="Arial Unicode MS" charset="0"/>
        </a:defRPr>
      </a:lvl9pPr>
    </p:titleStyle>
    <p:bodyStyle>
      <a:lvl1pPr marL="342900" indent="-342900" algn="l" defTabSz="457200" rtl="0" fontAlgn="base">
        <a:lnSpc>
          <a:spcPct val="112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7B7C7B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12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7B7C7B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7B7C7B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112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7B7C7B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11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7B7C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71" y="858830"/>
            <a:ext cx="10967718" cy="1190095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 to Basics with Back Pain-An Overview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171" y="2700867"/>
            <a:ext cx="1061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Narendra Nathoo, M.D.; Ph.D.; F.C.S.; F.R.C.S.(C); F.A.C.S.; F.A.A.N.S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Staff Neurosurgeon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Medical Center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Bowling Green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Kentucky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Abnormal Spinal Curves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30" y="1386348"/>
            <a:ext cx="99615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Neck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loss of cervical lordosis/ straightening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present: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“normal MRI” but has neck pain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neck pain ± radiculopathy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listhesis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48" y="1386348"/>
            <a:ext cx="3949929" cy="22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hio Drugged Driving Law: Must Be Nexus Between Drug An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" y="1055727"/>
            <a:ext cx="8248541" cy="5499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6070" y="1820082"/>
            <a:ext cx="5538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Balance ≠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 sensation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SVA = sagittal imbalance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610" y="287391"/>
            <a:ext cx="1116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Spinal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ImBalance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Falling Risk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123" y="6191794"/>
            <a:ext cx="382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cone of economy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2321" y="5259976"/>
            <a:ext cx="768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falls + Anticoagulants/Anti-platelets  – Risk &gt; Benefits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Communicate with cardiology –to stop drug and leave on ASA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1" y="1319214"/>
            <a:ext cx="10967718" cy="4605337"/>
          </a:xfrm>
        </p:spPr>
        <p:txBody>
          <a:bodyPr/>
          <a:lstStyle/>
          <a:p>
            <a:r>
              <a:rPr lang="en-US" dirty="0" smtClean="0"/>
              <a:t>Localize level 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M</a:t>
            </a:r>
            <a:r>
              <a:rPr lang="en-US" dirty="0" smtClean="0"/>
              <a:t>uscle /</a:t>
            </a:r>
            <a:r>
              <a:rPr lang="en-US" dirty="0" err="1" smtClean="0"/>
              <a:t>myotome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-Reflex changes</a:t>
            </a:r>
          </a:p>
          <a:p>
            <a:pPr marL="0" indent="0"/>
            <a:r>
              <a:rPr lang="en-US" dirty="0" smtClean="0"/>
              <a:t>-Dermatomal changes (least reliable)</a:t>
            </a:r>
          </a:p>
          <a:p>
            <a:r>
              <a:rPr lang="en-US" dirty="0" smtClean="0"/>
              <a:t>- Radicular pain – proximal pain and distal numbness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Myelopathy (cervical vs thoracic)- </a:t>
            </a:r>
            <a:r>
              <a:rPr lang="en-US" sz="2400" dirty="0" smtClean="0"/>
              <a:t>Hoffman's lesion at C6 or above</a:t>
            </a:r>
          </a:p>
          <a:p>
            <a:pPr marL="0" indent="0"/>
            <a:r>
              <a:rPr lang="en-US" sz="2400" b="1" i="1" dirty="0" smtClean="0">
                <a:solidFill>
                  <a:srgbClr val="FF0000"/>
                </a:solidFill>
              </a:rPr>
              <a:t>Symptoms must correlate with Clinical and Radiology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en-US" dirty="0" smtClean="0"/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1" y="1122574"/>
            <a:ext cx="11414496" cy="4605337"/>
          </a:xfrm>
        </p:spPr>
        <p:txBody>
          <a:bodyPr/>
          <a:lstStyle/>
          <a:p>
            <a:r>
              <a:rPr lang="en-US" dirty="0" smtClean="0"/>
              <a:t>Very prevalent – 85% </a:t>
            </a:r>
          </a:p>
          <a:p>
            <a:r>
              <a:rPr lang="en-US" dirty="0" smtClean="0"/>
              <a:t>Commonest cause –disability &lt; 45 years</a:t>
            </a:r>
          </a:p>
          <a:p>
            <a:r>
              <a:rPr lang="en-US" dirty="0" smtClean="0"/>
              <a:t>Bed rest beyond 4 days not advised</a:t>
            </a:r>
          </a:p>
          <a:p>
            <a:r>
              <a:rPr lang="en-US" dirty="0" smtClean="0"/>
              <a:t>85% no specific cause </a:t>
            </a:r>
            <a:r>
              <a:rPr lang="en-US" sz="2000" dirty="0" smtClean="0"/>
              <a:t>(1% nerve root symptoms , 1-3% lumbar disc herniation's)</a:t>
            </a:r>
            <a:endParaRPr lang="en-US" dirty="0" smtClean="0"/>
          </a:p>
          <a:p>
            <a:r>
              <a:rPr lang="en-US" dirty="0" smtClean="0"/>
              <a:t>90% improve -1 month </a:t>
            </a:r>
            <a:r>
              <a:rPr lang="en-US" sz="2400" dirty="0" smtClean="0"/>
              <a:t>(including disc herniation's) </a:t>
            </a:r>
            <a:r>
              <a:rPr lang="en-US" dirty="0" smtClean="0"/>
              <a:t>even with no treatment</a:t>
            </a:r>
          </a:p>
          <a:p>
            <a:r>
              <a:rPr lang="en-US" dirty="0" smtClean="0"/>
              <a:t>Best treated with non-narcotic and spinal manipulation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Back Pain -  Etiology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1" y="1024247"/>
            <a:ext cx="10967718" cy="4605337"/>
          </a:xfrm>
        </p:spPr>
        <p:txBody>
          <a:bodyPr/>
          <a:lstStyle/>
          <a:p>
            <a:r>
              <a:rPr lang="en-US" dirty="0" smtClean="0"/>
              <a:t>Degeneration </a:t>
            </a:r>
            <a:r>
              <a:rPr lang="en-US" sz="2400" dirty="0" smtClean="0"/>
              <a:t>(disc bulging/herniation; </a:t>
            </a:r>
            <a:r>
              <a:rPr lang="en-US" sz="2400" dirty="0" err="1" smtClean="0"/>
              <a:t>listhesis</a:t>
            </a:r>
            <a:r>
              <a:rPr lang="en-US" sz="2400" dirty="0" smtClean="0"/>
              <a:t>, pars defect, stenosis)</a:t>
            </a:r>
            <a:endParaRPr lang="en-US" dirty="0" smtClean="0"/>
          </a:p>
          <a:p>
            <a:r>
              <a:rPr lang="en-US" dirty="0" smtClean="0"/>
              <a:t>Fractures (traumatic/ osteoporosis)</a:t>
            </a:r>
          </a:p>
          <a:p>
            <a:r>
              <a:rPr lang="en-US" dirty="0" smtClean="0"/>
              <a:t>Infections and Tumor</a:t>
            </a:r>
          </a:p>
          <a:p>
            <a:r>
              <a:rPr lang="en-US" dirty="0" smtClean="0"/>
              <a:t>Sacroiliac joint dysfunction</a:t>
            </a:r>
          </a:p>
          <a:p>
            <a:r>
              <a:rPr lang="en-US" dirty="0" smtClean="0"/>
              <a:t>Muscle and ligament strain</a:t>
            </a:r>
          </a:p>
          <a:p>
            <a:r>
              <a:rPr lang="en-US" dirty="0" smtClean="0"/>
              <a:t>Malalignment of the spine</a:t>
            </a:r>
          </a:p>
          <a:p>
            <a:r>
              <a:rPr lang="en-US" dirty="0" smtClean="0"/>
              <a:t>Extra-spinal – </a:t>
            </a:r>
            <a:r>
              <a:rPr lang="en-US" dirty="0" err="1" smtClean="0"/>
              <a:t>Uro-Gyn</a:t>
            </a:r>
            <a:r>
              <a:rPr lang="en-US" dirty="0" smtClean="0"/>
              <a:t>, AAA,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277"/>
            <a:ext cx="10515600" cy="1325563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Pain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-2  History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83095" y="353959"/>
            <a:ext cx="5812264" cy="4539153"/>
          </a:xfrm>
        </p:spPr>
        <p:txBody>
          <a:bodyPr>
            <a:no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ocation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 of pain (sharp/dull) vs. Throbbing/burning (nerve pain –DRG compression (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Foraminal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Extraforaminal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disc herniation)/nerve damage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of pain 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- groin (T12/L1, L1/2, L2/3)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-thigh to knee (L2/3)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-medial malleolus/ankle (L4)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-Dorsum foot/big toe (EHL) (L5)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-lateral foot /sole/calf (S1)</a:t>
            </a:r>
          </a:p>
          <a:p>
            <a:r>
              <a:rPr lang="en-US" sz="1200" b="1" dirty="0" smtClean="0"/>
              <a:t>Aggravated by any movement (mechanical pain)</a:t>
            </a:r>
          </a:p>
          <a:p>
            <a:r>
              <a:rPr lang="en-US" sz="1200" b="1" dirty="0" smtClean="0"/>
              <a:t>Night pain  - spinal tumor</a:t>
            </a:r>
          </a:p>
          <a:p>
            <a:r>
              <a:rPr lang="en-US" sz="1200" b="1" dirty="0" smtClean="0"/>
              <a:t>Spinal claudication – “cart sign”</a:t>
            </a:r>
          </a:p>
          <a:p>
            <a:r>
              <a:rPr lang="en-US" sz="1200" b="1" dirty="0" smtClean="0"/>
              <a:t>Switching buttock weight ---SIJ pathology</a:t>
            </a:r>
          </a:p>
          <a:p>
            <a:r>
              <a:rPr lang="en-US" sz="1200" b="1" dirty="0" smtClean="0"/>
              <a:t>Back ------back and leg pain ---------leg pain only</a:t>
            </a:r>
          </a:p>
          <a:p>
            <a:pPr marL="0" indent="0">
              <a:buNone/>
            </a:pPr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2873" y="1459345"/>
            <a:ext cx="45350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History of trauma/lifting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Past history –back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Fever with recent epidural shots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IV drug abuser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Cancer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Chronic steroids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EXTRASPINAL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AAA/ dissecting aneurysm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Retroperitoneal pathology (pancreatitis, renal calculi), prostatitis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Female- menses, Pelvic inflammatory Disease, ovarian cyst, pyelonephritis, pregnancy (normal &amp; ectopic )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Pain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 Clinical Examination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48885"/>
            <a:ext cx="11353800" cy="5066779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Inspection-soft tissue trauma/gibbous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 points- myofascial pain (affects the fascia over the muscle)</a:t>
            </a: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Point tenderness-fracture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Excruciating back pain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Nerve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root tension signs (SLR 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Laseques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-Sciatica – Sciatic nerve (L4/5/S1-3)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-Reverse SLR –upper lumbar disc herniation's (L1/2/3)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-Crossed –SLR -  large disc herniation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Pseudosciatica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–Hot SIJ –myofascial pain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-Disc herniation with no nerve root tension signs (location –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foraminal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extraforaminal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Reflexes: knee (L3/4) , ankle (S1)</a:t>
            </a:r>
          </a:p>
          <a:p>
            <a:pPr marL="0" indent="0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Back Pain – Lumbar disc herniation's /Radiology: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1" y="1319214"/>
            <a:ext cx="10967718" cy="46053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Plain x-ray (not recommended for routine evaluation unless red flag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Just  plain x-rays (AP/Lateral + Flexion /Extension) adequate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MRI – lumbar spine (contrast only if past back surgery)</a:t>
            </a:r>
          </a:p>
          <a:p>
            <a:pPr>
              <a:buFontTx/>
              <a:buChar char="-"/>
            </a:pPr>
            <a:r>
              <a:rPr lang="en-US" dirty="0" smtClean="0"/>
              <a:t>Provide soft tissue information (discs, spinal cord , nerve roots)</a:t>
            </a:r>
          </a:p>
          <a:p>
            <a:pPr>
              <a:buFontTx/>
              <a:buChar char="-"/>
            </a:pPr>
            <a:r>
              <a:rPr lang="en-US" dirty="0" smtClean="0"/>
              <a:t>Provides information on tissue outside the spinal column</a:t>
            </a:r>
          </a:p>
          <a:p>
            <a:pPr>
              <a:buFontTx/>
              <a:buChar char="-"/>
            </a:pPr>
            <a:r>
              <a:rPr lang="en-US" dirty="0"/>
              <a:t>Non –</a:t>
            </a:r>
            <a:r>
              <a:rPr lang="en-US" dirty="0" smtClean="0"/>
              <a:t>ionizing, non-invasive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CT /myelogram: contraindication to MRI ( spinal implants, dorsal cord, bladder stimulator, old pacemakers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82" y="1158876"/>
            <a:ext cx="4531480" cy="4326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Back Pain – Annular Tears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171" y="1871136"/>
            <a:ext cx="71035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Annulus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fibrosus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poorly innervated (outer edges)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Degenerative disc disease –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hyperinnervation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/more nerve supply –resulting in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discogenic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pain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Annular Tears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Tear of the annulus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fibrosus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(covering of disc)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presents with back pain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with leg pain -if gel leaks –leg pain (irritates nerve)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painful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a prelude to disc herniation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 bwMode="auto">
          <a:xfrm rot="16200000">
            <a:off x="9374465" y="2919131"/>
            <a:ext cx="4026391" cy="9144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Anatomy of Lumbar Disc  herniation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5" b="4665"/>
          <a:stretch/>
        </p:blipFill>
        <p:spPr>
          <a:xfrm>
            <a:off x="696384" y="1182688"/>
            <a:ext cx="8743950" cy="42237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10710363" y="3043750"/>
            <a:ext cx="1346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/>
              <a:t>Back Pain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8172202" y="2936067"/>
            <a:ext cx="4026391" cy="9144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9635088" y="3043750"/>
            <a:ext cx="11768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  <a:r>
              <a:rPr lang="en-US" b="1" dirty="0" smtClean="0"/>
              <a:t> Pain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71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879615"/>
            <a:ext cx="10532533" cy="502472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/>
              <a:t>Outline:</a:t>
            </a:r>
          </a:p>
          <a:p>
            <a:pPr algn="l"/>
            <a:r>
              <a:rPr lang="en-US" dirty="0" smtClean="0"/>
              <a:t>Anatomy</a:t>
            </a:r>
          </a:p>
          <a:p>
            <a:pPr algn="l"/>
            <a:r>
              <a:rPr lang="en-US" dirty="0" smtClean="0"/>
              <a:t>Pathophysiology</a:t>
            </a:r>
          </a:p>
          <a:p>
            <a:pPr algn="l"/>
            <a:r>
              <a:rPr lang="en-US" dirty="0" smtClean="0"/>
              <a:t>Pathology</a:t>
            </a:r>
          </a:p>
          <a:p>
            <a:pPr algn="l"/>
            <a:r>
              <a:rPr lang="en-US" dirty="0" smtClean="0"/>
              <a:t>Clinical Presentation (signs and symptoms)</a:t>
            </a:r>
          </a:p>
          <a:p>
            <a:pPr algn="l"/>
            <a:r>
              <a:rPr lang="en-US" dirty="0" smtClean="0"/>
              <a:t>Common spinal conditions</a:t>
            </a:r>
          </a:p>
          <a:p>
            <a:pPr algn="l"/>
            <a:r>
              <a:rPr lang="en-US" dirty="0" smtClean="0"/>
              <a:t>MIS spine surgery</a:t>
            </a:r>
          </a:p>
          <a:p>
            <a:pPr algn="l"/>
            <a:r>
              <a:rPr lang="en-US" dirty="0" smtClean="0"/>
              <a:t>Excluded –spinal fractures, Acute spinal cord injury, cord syndrome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16310"/>
            <a:ext cx="82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 of Spine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25" y="76989"/>
            <a:ext cx="4750478" cy="63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71" y="105298"/>
            <a:ext cx="10967718" cy="90805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lumbar disc herniation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015506"/>
            <a:ext cx="10087897" cy="3389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828" y="2900900"/>
            <a:ext cx="1847098" cy="1656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755" y="4616518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Key differences between cervical and lumbar: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Pedicle and root exit (cervical above numbered pedicle ; thoracic and lumbar below numbered pedicle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Horizontal vs. Vertical anatomy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-Cervical –”horizontal exit – same nerve affected with paracentral/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foraminal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-Lumbar –paracentral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foraminal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extraforaminal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location affects different nerves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Pain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Clinical Examination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1396390"/>
              </p:ext>
            </p:extLst>
          </p:nvPr>
        </p:nvGraphicFramePr>
        <p:xfrm>
          <a:off x="608013" y="1319213"/>
          <a:ext cx="10968036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009">
                  <a:extLst>
                    <a:ext uri="{9D8B030D-6E8A-4147-A177-3AD203B41FA5}">
                      <a16:colId xmlns:a16="http://schemas.microsoft.com/office/drawing/2014/main" val="2170599235"/>
                    </a:ext>
                  </a:extLst>
                </a:gridCol>
                <a:gridCol w="2742009">
                  <a:extLst>
                    <a:ext uri="{9D8B030D-6E8A-4147-A177-3AD203B41FA5}">
                      <a16:colId xmlns:a16="http://schemas.microsoft.com/office/drawing/2014/main" val="3502623276"/>
                    </a:ext>
                  </a:extLst>
                </a:gridCol>
                <a:gridCol w="2742009">
                  <a:extLst>
                    <a:ext uri="{9D8B030D-6E8A-4147-A177-3AD203B41FA5}">
                      <a16:colId xmlns:a16="http://schemas.microsoft.com/office/drawing/2014/main" val="2281460553"/>
                    </a:ext>
                  </a:extLst>
                </a:gridCol>
                <a:gridCol w="2742009">
                  <a:extLst>
                    <a:ext uri="{9D8B030D-6E8A-4147-A177-3AD203B41FA5}">
                      <a16:colId xmlns:a16="http://schemas.microsoft.com/office/drawing/2014/main" val="2422220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Syndrome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of Lumbar disc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herniation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0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L3/4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L4/5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L5/S1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673253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Root compressed</a:t>
                      </a: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L4 (F/EF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–L3)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L5 (F/EF-L4)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  (F/EF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L5)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131050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disc herniation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3-10%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40-50%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45-50%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136810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Diminished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Reflex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Knee jerk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*Medial Hamstring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319500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weakness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Knee extension 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(Quadriceps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Femoris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Ankle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DF / big toe</a:t>
                      </a:r>
                    </a:p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Tibialis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anterior  + EHL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flexion + big toe</a:t>
                      </a:r>
                    </a:p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Gastrocnemius + EHL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308824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Sensation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Medial malleolus/medial foot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Dorsum of foot, large toe web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Lateral malleolus + lateral foot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304362902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8013" y="494562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roots exit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the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pedicle of its like numbered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vertebra in thoracic and lumbar spine (L3 root –will exit at the L3/4 (below pedicle L3 and above pedicle L4)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Back Pain – Non-operative management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1" y="1319214"/>
            <a:ext cx="10967718" cy="4605337"/>
          </a:xfrm>
        </p:spPr>
        <p:txBody>
          <a:bodyPr/>
          <a:lstStyle/>
          <a:p>
            <a:r>
              <a:rPr lang="en-US" dirty="0" smtClean="0"/>
              <a:t>Acute episode of Lumbar radiculopathy</a:t>
            </a:r>
          </a:p>
          <a:p>
            <a:r>
              <a:rPr lang="en-US" dirty="0" smtClean="0"/>
              <a:t>-Short course of bed rest (less than 4 days)</a:t>
            </a:r>
          </a:p>
          <a:p>
            <a:r>
              <a:rPr lang="en-US" dirty="0" smtClean="0"/>
              <a:t>-Medrol dose pack</a:t>
            </a:r>
          </a:p>
          <a:p>
            <a:r>
              <a:rPr lang="en-US" dirty="0" smtClean="0"/>
              <a:t>-NSAIDS/muscle relaxers</a:t>
            </a:r>
          </a:p>
          <a:p>
            <a:r>
              <a:rPr lang="en-US" dirty="0" smtClean="0"/>
              <a:t>-PT</a:t>
            </a:r>
          </a:p>
          <a:p>
            <a:r>
              <a:rPr lang="en-US" dirty="0" smtClean="0"/>
              <a:t>-Pain clinic referral –series of epidural steroid 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1" y="1488559"/>
            <a:ext cx="11397016" cy="46053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Failure of non-operative management (6 weeks)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Presents with motor deficit (e.g. Foot drop; EHL weakness)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Cauda </a:t>
            </a:r>
            <a:r>
              <a:rPr lang="en-US" dirty="0" err="1" smtClean="0"/>
              <a:t>Equina</a:t>
            </a:r>
            <a:r>
              <a:rPr lang="en-US" dirty="0" smtClean="0"/>
              <a:t> Syndrome (motor deficit and sphincter dysfunction)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Prefers quick resolution to problem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Back Pain – Surgical Management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Cauda </a:t>
            </a:r>
            <a:r>
              <a:rPr lang="en-US" sz="3600" dirty="0" err="1" smtClean="0"/>
              <a:t>Equina</a:t>
            </a:r>
            <a:r>
              <a:rPr lang="en-US" sz="3600" dirty="0" smtClean="0"/>
              <a:t> Syndrome vs. Conus </a:t>
            </a:r>
            <a:r>
              <a:rPr lang="en-US" sz="3600" dirty="0" err="1" smtClean="0"/>
              <a:t>Medullaris</a:t>
            </a:r>
            <a:r>
              <a:rPr lang="en-US" sz="3600" dirty="0" smtClean="0"/>
              <a:t> Syndrome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780018"/>
              </p:ext>
            </p:extLst>
          </p:nvPr>
        </p:nvGraphicFramePr>
        <p:xfrm>
          <a:off x="608013" y="1319213"/>
          <a:ext cx="10968038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24">
                  <a:extLst>
                    <a:ext uri="{9D8B030D-6E8A-4147-A177-3AD203B41FA5}">
                      <a16:colId xmlns:a16="http://schemas.microsoft.com/office/drawing/2014/main" val="4275333269"/>
                    </a:ext>
                  </a:extLst>
                </a:gridCol>
                <a:gridCol w="4708501">
                  <a:extLst>
                    <a:ext uri="{9D8B030D-6E8A-4147-A177-3AD203B41FA5}">
                      <a16:colId xmlns:a16="http://schemas.microsoft.com/office/drawing/2014/main" val="2898573306"/>
                    </a:ext>
                  </a:extLst>
                </a:gridCol>
                <a:gridCol w="3656013">
                  <a:extLst>
                    <a:ext uri="{9D8B030D-6E8A-4147-A177-3AD203B41FA5}">
                      <a16:colId xmlns:a16="http://schemas.microsoft.com/office/drawing/2014/main" val="2474955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Conus </a:t>
                      </a:r>
                      <a:r>
                        <a:rPr lang="en-US" dirty="0" err="1" smtClean="0"/>
                        <a:t>Medullaris</a:t>
                      </a:r>
                      <a:r>
                        <a:rPr lang="en-US" dirty="0" smtClean="0"/>
                        <a:t> lesion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Equina</a:t>
                      </a:r>
                      <a:r>
                        <a:rPr lang="en-US" baseline="0" dirty="0" smtClean="0"/>
                        <a:t> lesion</a:t>
                      </a:r>
                      <a:endParaRPr lang="en-US" dirty="0"/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269745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Onset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Sudden and bilateral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Gradual and usually unilateral</a:t>
                      </a:r>
                      <a:endParaRPr lang="en-US" dirty="0"/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3655254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Spontaneous pain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Uncommon, if present</a:t>
                      </a:r>
                      <a:r>
                        <a:rPr lang="en-US" baseline="0" dirty="0" smtClean="0"/>
                        <a:t> bilateral/symmetric in perineum or thighs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prominent</a:t>
                      </a:r>
                      <a:r>
                        <a:rPr lang="en-US" baseline="0" dirty="0" smtClean="0"/>
                        <a:t> symptom, severe , radicular type, in perineum, thigh, legs, bladder</a:t>
                      </a:r>
                      <a:endParaRPr lang="en-US" dirty="0"/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256033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Sensory deficit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Saddle, bilateral –usually symmetric, sensory dissociation</a:t>
                      </a:r>
                      <a:r>
                        <a:rPr lang="en-US" baseline="0" dirty="0" smtClean="0"/>
                        <a:t> (pain and temp)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Saddle, , no sensory disturbance, maybe unilateral /asymmetric</a:t>
                      </a:r>
                      <a:endParaRPr lang="en-US" dirty="0"/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370531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r>
                        <a:rPr lang="en-US" baseline="0" dirty="0" smtClean="0"/>
                        <a:t> deficit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Symmetric, mark</a:t>
                      </a:r>
                      <a:r>
                        <a:rPr lang="en-US" baseline="0" dirty="0" smtClean="0"/>
                        <a:t> fasciculation's 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Asymmetric,  </a:t>
                      </a:r>
                      <a:endParaRPr lang="en-US" dirty="0"/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26935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Autonomic</a:t>
                      </a:r>
                      <a:r>
                        <a:rPr lang="en-US" baseline="0" dirty="0" smtClean="0"/>
                        <a:t> Symptoms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Prominent –early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endParaRPr lang="en-US" dirty="0"/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27352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Reflexes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Preserve</a:t>
                      </a:r>
                      <a:r>
                        <a:rPr lang="en-US" baseline="0" dirty="0" smtClean="0"/>
                        <a:t> Knee and depressed ankle</a:t>
                      </a:r>
                      <a:endParaRPr lang="en-US" dirty="0"/>
                    </a:p>
                  </a:txBody>
                  <a:tcPr marL="95374" marR="9537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Kne</a:t>
                      </a:r>
                      <a:r>
                        <a:rPr lang="en-US" baseline="0" dirty="0" smtClean="0"/>
                        <a:t>e and ankle may be absent</a:t>
                      </a:r>
                      <a:endParaRPr lang="en-US" dirty="0"/>
                    </a:p>
                  </a:txBody>
                  <a:tcPr marL="95374" marR="95374"/>
                </a:tc>
                <a:extLst>
                  <a:ext uri="{0D108BD9-81ED-4DB2-BD59-A6C34878D82A}">
                    <a16:rowId xmlns:a16="http://schemas.microsoft.com/office/drawing/2014/main" val="2372295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5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for Foot drop: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peroneal nerve vs. L4/5 radiculopathy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6478" y="1157027"/>
            <a:ext cx="11749548" cy="435133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Foot drop </a:t>
            </a:r>
            <a:r>
              <a:rPr lang="en-US" sz="2400" dirty="0" smtClean="0"/>
              <a:t>(ankle DF, EHL +/- inversion ) vs. Flail Foot </a:t>
            </a:r>
            <a:r>
              <a:rPr lang="en-US" sz="2000" dirty="0" smtClean="0"/>
              <a:t>(all muscles paralyzed distal to the knee with deformity)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Most common cause: </a:t>
            </a:r>
          </a:p>
          <a:p>
            <a:pPr marL="457200" lvl="1" indent="0">
              <a:buNone/>
            </a:pPr>
            <a:r>
              <a:rPr lang="en-US" dirty="0" smtClean="0"/>
              <a:t>-L4/5 root compression (disc herniation's)- </a:t>
            </a:r>
          </a:p>
          <a:p>
            <a:pPr marL="457200" lvl="1" indent="0">
              <a:buNone/>
            </a:pPr>
            <a:r>
              <a:rPr lang="en-US" dirty="0" smtClean="0"/>
              <a:t>-crossing legs –usually females (common peroneal nerve)</a:t>
            </a:r>
          </a:p>
          <a:p>
            <a:pPr marL="457200" lvl="1" indent="0">
              <a:buNone/>
            </a:pPr>
            <a:r>
              <a:rPr lang="en-US" dirty="0" smtClean="0"/>
              <a:t>-Diabetic </a:t>
            </a:r>
            <a:r>
              <a:rPr lang="en-US" dirty="0" err="1" smtClean="0"/>
              <a:t>mononeuropathy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Check foot inversion (posterior </a:t>
            </a:r>
            <a:r>
              <a:rPr lang="en-US" dirty="0" err="1" smtClean="0"/>
              <a:t>tibialis</a:t>
            </a:r>
            <a:r>
              <a:rPr lang="en-US" dirty="0" smtClean="0"/>
              <a:t>) and internal rotation of flexed hip (Gluteus </a:t>
            </a:r>
            <a:r>
              <a:rPr lang="en-US" dirty="0" err="1" smtClean="0"/>
              <a:t>medius</a:t>
            </a:r>
            <a:r>
              <a:rPr lang="en-US" dirty="0" smtClean="0"/>
              <a:t>) –spared in common peroneal nerve, involved L4/5 root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EMG/NCV –help with localization</a:t>
            </a:r>
          </a:p>
          <a:p>
            <a:r>
              <a:rPr lang="en-US" b="1" dirty="0" smtClean="0"/>
              <a:t>Treatment</a:t>
            </a:r>
          </a:p>
          <a:p>
            <a:r>
              <a:rPr lang="en-US" dirty="0" smtClean="0"/>
              <a:t>	-L4/5 root pathology- surgery</a:t>
            </a:r>
          </a:p>
          <a:p>
            <a:r>
              <a:rPr lang="en-US" dirty="0" smtClean="0"/>
              <a:t>	-Common peroneal palsy (splint, PT and </a:t>
            </a:r>
            <a:r>
              <a:rPr lang="en-US" dirty="0" smtClean="0">
                <a:solidFill>
                  <a:srgbClr val="FF0000"/>
                </a:solidFill>
              </a:rPr>
              <a:t>stop crossing legs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71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73448"/>
              </p:ext>
            </p:extLst>
          </p:nvPr>
        </p:nvGraphicFramePr>
        <p:xfrm>
          <a:off x="147786" y="2015613"/>
          <a:ext cx="1192414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808">
                  <a:extLst>
                    <a:ext uri="{9D8B030D-6E8A-4147-A177-3AD203B41FA5}">
                      <a16:colId xmlns:a16="http://schemas.microsoft.com/office/drawing/2014/main" val="312134995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714122405"/>
                    </a:ext>
                  </a:extLst>
                </a:gridCol>
                <a:gridCol w="4697734">
                  <a:extLst>
                    <a:ext uri="{9D8B030D-6E8A-4147-A177-3AD203B41FA5}">
                      <a16:colId xmlns:a16="http://schemas.microsoft.com/office/drawing/2014/main" val="2577599107"/>
                    </a:ext>
                  </a:extLst>
                </a:gridCol>
              </a:tblGrid>
              <a:tr h="3606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Neurogenic Claudication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Vascular Claudication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27274"/>
                  </a:ext>
                </a:extLst>
              </a:tr>
              <a:tr h="3606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of pain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of nerve (dermatomal)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of muscles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sclerotomal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59238"/>
                  </a:ext>
                </a:extLst>
              </a:tr>
              <a:tr h="3606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Sensory Loss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Dermatomal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Stocking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distribution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46573"/>
                  </a:ext>
                </a:extLst>
              </a:tr>
              <a:tr h="6312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Relief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rest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pain to stop, stooped posture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relief, not dependent on posture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80063"/>
                  </a:ext>
                </a:extLst>
              </a:tr>
              <a:tr h="3606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Claudication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distance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38852"/>
                  </a:ext>
                </a:extLst>
              </a:tr>
              <a:tr h="3606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Discomfort -lifting/bending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Infrequent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321598"/>
                  </a:ext>
                </a:extLst>
              </a:tr>
              <a:tr h="360686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 Pallor on leg elevation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75334"/>
                  </a:ext>
                </a:extLst>
              </a:tr>
              <a:tr h="6312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Peripheral pulses</a:t>
                      </a:r>
                    </a:p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or unilateral reduced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Reduced/absent, femoral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bruits common </a:t>
                      </a:r>
                    </a:p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Decreased/dystrophic changes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926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741" y="6108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Spinal Stenosis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8508" y="926023"/>
            <a:ext cx="11471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Symptoms are usually dynamic / “cart sign”</a:t>
            </a:r>
          </a:p>
          <a:p>
            <a:endParaRPr lang="en-US" dirty="0"/>
          </a:p>
          <a:p>
            <a:r>
              <a:rPr lang="en-US" dirty="0" smtClean="0"/>
              <a:t>As a rule – spinal stenosis –does not cause neurologic deficits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Sacroiliitis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32489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Masquerades as back pain in 15%</a:t>
            </a:r>
          </a:p>
          <a:p>
            <a:r>
              <a:rPr lang="en-US" dirty="0" smtClean="0"/>
              <a:t>History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switches buttock weight from side to side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-Radiates to leg – “</a:t>
            </a:r>
            <a:r>
              <a:rPr lang="en-US" dirty="0" err="1" smtClean="0"/>
              <a:t>pseudosciatica</a:t>
            </a:r>
            <a:r>
              <a:rPr lang="en-US" dirty="0" smtClean="0"/>
              <a:t>”-myofascial pain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Diagnosis:</a:t>
            </a:r>
          </a:p>
          <a:p>
            <a:pPr marL="0" indent="0">
              <a:buNone/>
            </a:pPr>
            <a:r>
              <a:rPr lang="en-US" dirty="0" smtClean="0"/>
              <a:t>-FABER Test, Distraction Test, palpation of joint-with “</a:t>
            </a:r>
            <a:r>
              <a:rPr lang="en-US" dirty="0" err="1" smtClean="0"/>
              <a:t>pseudosciatica</a:t>
            </a:r>
            <a:r>
              <a:rPr lang="en-US" dirty="0" smtClean="0"/>
              <a:t>”; may have dermatomal changes only (no reflex or motor deficit)</a:t>
            </a:r>
          </a:p>
          <a:p>
            <a:pPr marL="0" indent="0">
              <a:buNone/>
            </a:pPr>
            <a:r>
              <a:rPr lang="en-US" dirty="0" smtClean="0"/>
              <a:t>Treatment:</a:t>
            </a:r>
          </a:p>
          <a:p>
            <a:pPr marL="0" indent="0">
              <a:buNone/>
            </a:pPr>
            <a:r>
              <a:rPr lang="en-US" dirty="0" smtClean="0"/>
              <a:t>-Steroid pack, PT, Intra-articular steroid shots, </a:t>
            </a:r>
            <a:r>
              <a:rPr lang="en-US" dirty="0" err="1" smtClean="0"/>
              <a:t>Rhizotomy</a:t>
            </a:r>
            <a:r>
              <a:rPr lang="en-US" dirty="0" smtClean="0"/>
              <a:t> of S1 and SIJ fusion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7" y="551353"/>
            <a:ext cx="1653934" cy="1223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9" r="-33689"/>
          <a:stretch/>
        </p:blipFill>
        <p:spPr>
          <a:xfrm>
            <a:off x="8696454" y="274638"/>
            <a:ext cx="4971358" cy="20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Cervical</a:t>
            </a:r>
            <a:r>
              <a:rPr lang="en-US" sz="3600" dirty="0" smtClean="0"/>
              <a:t> Disc Disease –Clinical 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9879" y="1255353"/>
            <a:ext cx="11176819" cy="4351338"/>
          </a:xfrm>
        </p:spPr>
        <p:txBody>
          <a:bodyPr/>
          <a:lstStyle/>
          <a:p>
            <a:r>
              <a:rPr lang="en-US" sz="2000" dirty="0" smtClean="0"/>
              <a:t>Radiculopathy – pain/numbness in distribution of root innervation (typical for pain to be proximal and numbness/paresthesia’s-distal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check motor (lower motor neurons), sensory and reflex changes</a:t>
            </a:r>
          </a:p>
          <a:p>
            <a:r>
              <a:rPr lang="en-US" sz="2000" dirty="0" smtClean="0"/>
              <a:t>Myelopathy- results from compression of the cervical and thoracic spine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-upper motor neuron signs in lower limbs, increased tone (spasticity); sensory level, Hoffman's, pronator catch, Clonus</a:t>
            </a:r>
          </a:p>
          <a:p>
            <a:r>
              <a:rPr lang="en-US" sz="2000" dirty="0" err="1" smtClean="0"/>
              <a:t>Myelo</a:t>
            </a:r>
            <a:r>
              <a:rPr lang="en-US" sz="2000" dirty="0" smtClean="0"/>
              <a:t>-radiculopathy</a:t>
            </a:r>
          </a:p>
          <a:p>
            <a:r>
              <a:rPr lang="en-US" sz="2000" dirty="0" smtClean="0"/>
              <a:t>Nocturnal hand paresthesia's- compressive peripheral nerve compression (carpal or cubital tunnel)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Disc Disease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98" y="5053783"/>
            <a:ext cx="11914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roots exit above the pedicle of its like numbered vertebra (7 cervical vertebra and 8 cervical nerves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C3/4 (C4 radiculopathy) results in axial neck and top of shoulder pain-uncommon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10871"/>
              </p:ext>
            </p:extLst>
          </p:nvPr>
        </p:nvGraphicFramePr>
        <p:xfrm>
          <a:off x="301518" y="1191616"/>
          <a:ext cx="11516855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297">
                  <a:extLst>
                    <a:ext uri="{9D8B030D-6E8A-4147-A177-3AD203B41FA5}">
                      <a16:colId xmlns:a16="http://schemas.microsoft.com/office/drawing/2014/main" val="2668343297"/>
                    </a:ext>
                  </a:extLst>
                </a:gridCol>
                <a:gridCol w="2507701">
                  <a:extLst>
                    <a:ext uri="{9D8B030D-6E8A-4147-A177-3AD203B41FA5}">
                      <a16:colId xmlns:a16="http://schemas.microsoft.com/office/drawing/2014/main" val="1088039827"/>
                    </a:ext>
                  </a:extLst>
                </a:gridCol>
                <a:gridCol w="2438043">
                  <a:extLst>
                    <a:ext uri="{9D8B030D-6E8A-4147-A177-3AD203B41FA5}">
                      <a16:colId xmlns:a16="http://schemas.microsoft.com/office/drawing/2014/main" val="1814074503"/>
                    </a:ext>
                  </a:extLst>
                </a:gridCol>
                <a:gridCol w="1861176">
                  <a:extLst>
                    <a:ext uri="{9D8B030D-6E8A-4147-A177-3AD203B41FA5}">
                      <a16:colId xmlns:a16="http://schemas.microsoft.com/office/drawing/2014/main" val="722955419"/>
                    </a:ext>
                  </a:extLst>
                </a:gridCol>
                <a:gridCol w="1779638">
                  <a:extLst>
                    <a:ext uri="{9D8B030D-6E8A-4147-A177-3AD203B41FA5}">
                      <a16:colId xmlns:a16="http://schemas.microsoft.com/office/drawing/2014/main" val="207354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Syndrome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Cervical Disc Syndromes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406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C4-5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C5-6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C6-7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C7-T1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13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disc herniation's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0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Compressed root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Reflex</a:t>
                      </a:r>
                      <a:r>
                        <a:rPr lang="en-US" baseline="0" dirty="0" smtClean="0"/>
                        <a:t> 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Biceps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Biceps/Supinator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Triceps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Finger jerk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30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Motor weakness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Deltoid </a:t>
                      </a:r>
                    </a:p>
                    <a:p>
                      <a:r>
                        <a:rPr lang="en-US" dirty="0" smtClean="0"/>
                        <a:t>Shoulder abduction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Elbow Flexion</a:t>
                      </a:r>
                    </a:p>
                    <a:p>
                      <a:r>
                        <a:rPr lang="en-US" dirty="0" smtClean="0"/>
                        <a:t>Biceps, </a:t>
                      </a:r>
                      <a:r>
                        <a:rPr lang="en-US" dirty="0" err="1" smtClean="0"/>
                        <a:t>Brachioradialis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Wrist extension</a:t>
                      </a:r>
                    </a:p>
                    <a:p>
                      <a:r>
                        <a:rPr lang="en-US" dirty="0" smtClean="0"/>
                        <a:t>Triceps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</a:t>
                      </a:r>
                      <a:r>
                        <a:rPr lang="en-US" baseline="0" dirty="0" smtClean="0"/>
                        <a:t> grip</a:t>
                      </a:r>
                    </a:p>
                    <a:p>
                      <a:r>
                        <a:rPr lang="en-US" baseline="0" dirty="0" smtClean="0"/>
                        <a:t>Hand </a:t>
                      </a:r>
                      <a:r>
                        <a:rPr lang="en-US" baseline="0" dirty="0" err="1" smtClean="0"/>
                        <a:t>intrinsics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52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Sensory deficit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Shoulder/Deltoid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 +thumb/index</a:t>
                      </a:r>
                      <a:r>
                        <a:rPr lang="en-US" baseline="0" dirty="0" smtClean="0"/>
                        <a:t> finger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 + Middle</a:t>
                      </a:r>
                      <a:r>
                        <a:rPr lang="en-US" baseline="0" dirty="0" smtClean="0"/>
                        <a:t>/ring finger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</a:t>
                      </a:r>
                      <a:r>
                        <a:rPr lang="en-US" baseline="0" dirty="0" smtClean="0"/>
                        <a:t> /little finger mesial forearm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11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7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1" y="1319214"/>
            <a:ext cx="10967718" cy="4605337"/>
          </a:xfrm>
        </p:spPr>
        <p:txBody>
          <a:bodyPr/>
          <a:lstStyle/>
          <a:p>
            <a:r>
              <a:rPr lang="en-US" dirty="0" smtClean="0"/>
              <a:t>“Bridge in motion”</a:t>
            </a:r>
          </a:p>
          <a:p>
            <a:r>
              <a:rPr lang="en-US" dirty="0" smtClean="0"/>
              <a:t>The functional spinal unit</a:t>
            </a:r>
          </a:p>
          <a:p>
            <a:r>
              <a:rPr lang="en-US" dirty="0" smtClean="0"/>
              <a:t>Nerve roots –Radiculopathy</a:t>
            </a:r>
          </a:p>
          <a:p>
            <a:r>
              <a:rPr lang="en-US" dirty="0" smtClean="0"/>
              <a:t>Spinal Cord –Myelopathy</a:t>
            </a:r>
          </a:p>
          <a:p>
            <a:r>
              <a:rPr lang="en-US" dirty="0" smtClean="0"/>
              <a:t>Ending of spinal cord (adult vs. child)</a:t>
            </a:r>
          </a:p>
          <a:p>
            <a:r>
              <a:rPr lang="en-US" dirty="0" smtClean="0"/>
              <a:t>CSF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09" y="1439863"/>
            <a:ext cx="3286125" cy="2446337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735667" y="4978400"/>
            <a:ext cx="840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Vertebrae (n=33)  Cervical =7; Thoracic =12; Lumbar =5; Sacral=5; Coccyx = 4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Nerve roots (n=31) </a:t>
            </a:r>
            <a:r>
              <a:rPr lang="en-US" dirty="0">
                <a:solidFill>
                  <a:srgbClr val="FF0000"/>
                </a:solidFill>
              </a:rPr>
              <a:t>Cervical </a:t>
            </a:r>
            <a:r>
              <a:rPr lang="en-US" dirty="0" smtClean="0">
                <a:solidFill>
                  <a:srgbClr val="FF0000"/>
                </a:solidFill>
              </a:rPr>
              <a:t>=8; </a:t>
            </a:r>
            <a:r>
              <a:rPr lang="en-US" dirty="0">
                <a:solidFill>
                  <a:srgbClr val="FF0000"/>
                </a:solidFill>
              </a:rPr>
              <a:t>Thoracic =12; Lumbar =5; Sacral=5; Coccyx =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11578" r="4743" b="36601"/>
          <a:stretch/>
        </p:blipFill>
        <p:spPr bwMode="auto">
          <a:xfrm>
            <a:off x="4838933" y="59946"/>
            <a:ext cx="4212304" cy="2382010"/>
          </a:xfrm>
          <a:prstGeom prst="rect">
            <a:avLst/>
          </a:prstGeom>
          <a:noFill/>
          <a:ln>
            <a:noFill/>
          </a:ln>
          <a:effectLst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0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radiculopathy and Carpal/Cubital Tunnel Syndrome = Double Crush Syndrome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4839" y="1878063"/>
            <a:ext cx="118211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Cervical radiculopathy and median /ulnar nerve compressive neuropathy</a:t>
            </a:r>
          </a:p>
          <a:p>
            <a:r>
              <a:rPr lang="en-US" dirty="0" smtClean="0"/>
              <a:t>Nocturnal paresthesia's</a:t>
            </a:r>
          </a:p>
          <a:p>
            <a:r>
              <a:rPr lang="en-US" dirty="0" smtClean="0"/>
              <a:t>Hand numbness with repetitive activity</a:t>
            </a:r>
          </a:p>
          <a:p>
            <a:r>
              <a:rPr lang="en-US" dirty="0" smtClean="0"/>
              <a:t>Positive </a:t>
            </a:r>
            <a:r>
              <a:rPr lang="en-US" dirty="0" err="1" smtClean="0"/>
              <a:t>Phalens</a:t>
            </a:r>
            <a:r>
              <a:rPr lang="en-US" dirty="0" smtClean="0"/>
              <a:t>/</a:t>
            </a:r>
            <a:r>
              <a:rPr lang="en-US" dirty="0" err="1" smtClean="0"/>
              <a:t>Tinels</a:t>
            </a:r>
            <a:endParaRPr lang="en-US" dirty="0" smtClean="0"/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As a rule:  always order cervical MRI even if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diagnose compressive peripheral nerve neuropathy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Cervicalgia vs. Shoulder Pain-1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58700"/>
            <a:ext cx="10515600" cy="48245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it a cervical problem ? </a:t>
            </a:r>
          </a:p>
          <a:p>
            <a:pPr marL="0" indent="0">
              <a:buNone/>
            </a:pPr>
            <a:r>
              <a:rPr lang="en-US" dirty="0" smtClean="0"/>
              <a:t>- C4/5 nerve roots</a:t>
            </a:r>
          </a:p>
          <a:p>
            <a:pPr>
              <a:buFontTx/>
              <a:buChar char="-"/>
            </a:pPr>
            <a:r>
              <a:rPr lang="en-US" dirty="0" smtClean="0"/>
              <a:t>Pain on top/in shoulder/between shoulder blades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Is it a shoulder problem? Resulting in neck pain</a:t>
            </a:r>
          </a:p>
          <a:p>
            <a:pPr>
              <a:buFontTx/>
              <a:buChar char="-"/>
            </a:pPr>
            <a:r>
              <a:rPr lang="en-US" dirty="0" smtClean="0"/>
              <a:t>Tendonitis, bursitis, Rotator cuff injuries, clavicle /scapular #</a:t>
            </a:r>
          </a:p>
          <a:p>
            <a:endParaRPr lang="en-US" dirty="0"/>
          </a:p>
          <a:p>
            <a:r>
              <a:rPr lang="en-US" dirty="0" smtClean="0"/>
              <a:t>- Is it a combination?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91067" y="1589879"/>
            <a:ext cx="5173133" cy="26688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2030" y="1589879"/>
            <a:ext cx="5854437" cy="34562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Cervicalgia vs. Shoulder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Pain -2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1" y="1589879"/>
            <a:ext cx="4861296" cy="4605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History: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Location/radiation of pain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(shoulder-up to elbow)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sleep on the shoulder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does not go beyond the shoulder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9933" y="1589879"/>
            <a:ext cx="57065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-Biceps Reflex 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abduction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(reduced both pathologies) 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Provocative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for shoulder: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Can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Rotator cuff /Supraspinatus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Hawkins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Subacromial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/AC joint impingement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off Test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Subscapularis - lower border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Belly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subscapularis – upper border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416" y="1228436"/>
            <a:ext cx="12508343" cy="4948527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9636"/>
            <a:ext cx="11629103" cy="1325563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Whiplash Associated Disorders = </a:t>
            </a:r>
            <a:r>
              <a:rPr lang="en-US" sz="3600" dirty="0" smtClean="0"/>
              <a:t>traumatic </a:t>
            </a:r>
            <a:r>
              <a:rPr lang="en-US" sz="3600" dirty="0"/>
              <a:t>injury soft tissues to cervical region </a:t>
            </a:r>
            <a:r>
              <a:rPr lang="en-US" sz="2800" dirty="0"/>
              <a:t>(ligaments/muscle/disc/facets joints)</a:t>
            </a:r>
            <a:br>
              <a:rPr lang="en-US" sz="2800" dirty="0"/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58198"/>
              </p:ext>
            </p:extLst>
          </p:nvPr>
        </p:nvGraphicFramePr>
        <p:xfrm>
          <a:off x="1006763" y="1578655"/>
          <a:ext cx="10169238" cy="394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3068427464"/>
                    </a:ext>
                  </a:extLst>
                </a:gridCol>
                <a:gridCol w="3238611">
                  <a:extLst>
                    <a:ext uri="{9D8B030D-6E8A-4147-A177-3AD203B41FA5}">
                      <a16:colId xmlns:a16="http://schemas.microsoft.com/office/drawing/2014/main" val="695963257"/>
                    </a:ext>
                  </a:extLst>
                </a:gridCol>
                <a:gridCol w="3435240">
                  <a:extLst>
                    <a:ext uri="{9D8B030D-6E8A-4147-A177-3AD203B41FA5}">
                      <a16:colId xmlns:a16="http://schemas.microsoft.com/office/drawing/2014/main" val="1901487366"/>
                    </a:ext>
                  </a:extLst>
                </a:gridCol>
                <a:gridCol w="2542309">
                  <a:extLst>
                    <a:ext uri="{9D8B030D-6E8A-4147-A177-3AD203B41FA5}">
                      <a16:colId xmlns:a16="http://schemas.microsoft.com/office/drawing/2014/main" val="3997725211"/>
                    </a:ext>
                  </a:extLst>
                </a:gridCol>
              </a:tblGrid>
              <a:tr h="62512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315309"/>
                  </a:ext>
                </a:extLst>
              </a:tr>
              <a:tr h="62512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complaints;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signs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GCS 15/15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No x-rays or CT scan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 exercises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33664"/>
                  </a:ext>
                </a:extLst>
              </a:tr>
              <a:tr h="62512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Neck pain, stiffness, tenderness</a:t>
                      </a:r>
                    </a:p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X-rays, CT scan , MRI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Collar &lt;72 hours,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M- relaxers, NSAIDS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18947"/>
                  </a:ext>
                </a:extLst>
              </a:tr>
              <a:tr h="761281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reduced ROM, point </a:t>
                      </a:r>
                    </a:p>
                    <a:p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tenderness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Collar &lt; 96 hours, M-Relaxers,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NSAIDS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143027"/>
                  </a:ext>
                </a:extLst>
              </a:tr>
              <a:tr h="62512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+ weakness,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sensory deficit, absent tendon reflexes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Manages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acute spinal cord injury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6902"/>
                  </a:ext>
                </a:extLst>
              </a:tr>
              <a:tr h="62512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+ fracture or dislocation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500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8443" y="5618389"/>
            <a:ext cx="10673960" cy="37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WAD is usually a benign condition requiring little treatment and usually resolves in days to few weeks.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Spinal infections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0" y="1338878"/>
            <a:ext cx="12234069" cy="4605337"/>
          </a:xfrm>
        </p:spPr>
        <p:txBody>
          <a:bodyPr/>
          <a:lstStyle/>
          <a:p>
            <a:r>
              <a:rPr lang="en-US" dirty="0" smtClean="0"/>
              <a:t>Presentation: Fever and Back pain</a:t>
            </a:r>
          </a:p>
          <a:p>
            <a:r>
              <a:rPr lang="en-US" dirty="0" smtClean="0"/>
              <a:t>Risk </a:t>
            </a:r>
            <a:r>
              <a:rPr lang="en-US" dirty="0" err="1" smtClean="0"/>
              <a:t>Fx</a:t>
            </a:r>
            <a:r>
              <a:rPr lang="en-US" dirty="0" smtClean="0"/>
              <a:t>: DM, recent epidural shots, IV drug abuser</a:t>
            </a:r>
          </a:p>
          <a:p>
            <a:r>
              <a:rPr lang="en-US" dirty="0" smtClean="0"/>
              <a:t>Radiculopathy vs. myelopathy vs. combination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Sed</a:t>
            </a:r>
            <a:r>
              <a:rPr lang="en-US" dirty="0" smtClean="0"/>
              <a:t> Rate /CRP</a:t>
            </a:r>
          </a:p>
          <a:p>
            <a:endParaRPr lang="en-US" dirty="0"/>
          </a:p>
          <a:p>
            <a:r>
              <a:rPr lang="en-US" dirty="0" smtClean="0"/>
              <a:t>Treatment: </a:t>
            </a:r>
          </a:p>
          <a:p>
            <a:r>
              <a:rPr lang="en-US" sz="2000" dirty="0" smtClean="0"/>
              <a:t>non-operative (antibiotics) vs. Surgical decompression/drainage/Fixation + IV antibiotics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5" y="2484438"/>
            <a:ext cx="3821578" cy="27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Osteoporotic fractures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171" y="1319214"/>
            <a:ext cx="10967718" cy="4605337"/>
          </a:xfrm>
        </p:spPr>
        <p:txBody>
          <a:bodyPr/>
          <a:lstStyle/>
          <a:p>
            <a:r>
              <a:rPr lang="en-US" dirty="0" smtClean="0"/>
              <a:t>Majority treated with bracing, pain medication and m-relaxers, PT</a:t>
            </a:r>
          </a:p>
          <a:p>
            <a:pPr marL="0" indent="0">
              <a:buNone/>
            </a:pPr>
            <a:r>
              <a:rPr lang="en-US" dirty="0" smtClean="0"/>
              <a:t>some patients may need hospitalization, treatment of osteoporosis</a:t>
            </a:r>
          </a:p>
          <a:p>
            <a:endParaRPr lang="en-US" dirty="0"/>
          </a:p>
          <a:p>
            <a:r>
              <a:rPr lang="en-US" dirty="0" smtClean="0"/>
              <a:t>Surgical Treatment: (</a:t>
            </a:r>
            <a:r>
              <a:rPr lang="en-US" dirty="0" err="1" smtClean="0"/>
              <a:t>Vertebroplasty</a:t>
            </a:r>
            <a:r>
              <a:rPr lang="en-US" dirty="0" smtClean="0"/>
              <a:t>/</a:t>
            </a:r>
            <a:r>
              <a:rPr lang="en-US" dirty="0" err="1" smtClean="0"/>
              <a:t>Kypohoplasty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Transpedicular</a:t>
            </a:r>
            <a:r>
              <a:rPr lang="en-US" dirty="0" smtClean="0"/>
              <a:t> injection of </a:t>
            </a:r>
            <a:r>
              <a:rPr lang="en-US" dirty="0" err="1" smtClean="0"/>
              <a:t>methylmethacrylate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75000">
              <a:schemeClr val="accent1">
                <a:alpha val="95000"/>
                <a:lumMod val="0"/>
                <a:lumOff val="10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-348685"/>
            <a:ext cx="12556067" cy="7206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539" y="1520858"/>
            <a:ext cx="1181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Minimally Invasive Spine Surgery 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Assisted Surgery = Image Guidance 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Directed Surgery = Robotic Surgery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44" y="1745591"/>
            <a:ext cx="7364496" cy="361492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Spinal Curves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135" y="1445346"/>
            <a:ext cx="3932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Babies - Fetal position (single primary curve)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Adults- secondary curves (lordosis)-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 shape spine –acts like a spring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Resulting in improved distribution of weight in erect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Curves keep body’s center of gravity over the hips and pelvis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Spinal Curves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4" y="1661652"/>
            <a:ext cx="11198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Normal spine –viewed from side (sagittal plane) has physiological curves (impaired sagittal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Normal spine –viewed from front (coronal plane ) straight – abnormal scoliosis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2" y="2584982"/>
            <a:ext cx="96356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Abnormal Spinal Curves: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Scoliosis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Kyphosis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Kyphoscoliosis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Other regional/global abnormalities: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Exaggerated lumbar lordosis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Impaired sagittal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82" y="2269067"/>
            <a:ext cx="4366886" cy="43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Sagittal Alignment/Sagittal Balance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6" y="1320340"/>
            <a:ext cx="5130692" cy="4539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1924" y="4435760"/>
            <a:ext cx="3185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SVA increases with age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681" y="4881040"/>
            <a:ext cx="675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Sagittal deformity SVA  ± 5 cm from posterior corner of S1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71" y="1630932"/>
            <a:ext cx="4150118" cy="303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08258" y="1135674"/>
            <a:ext cx="388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Ideal Spinal Alignment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Concept of Sagittal Balance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6311" y="1356852"/>
            <a:ext cx="7700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Spinopelvic balance – in sagittal plane –open linear chain linking head to pelvis (erect posture –head-torso-pelvis with in distance)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Dubousset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Cone of Economy important in:</a:t>
            </a:r>
          </a:p>
          <a:p>
            <a:pPr marL="1200150" lvl="2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Maintaining up right posture</a:t>
            </a:r>
          </a:p>
          <a:p>
            <a:pPr marL="1200150" lvl="2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Minimizes energy with standing /walking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Increasing positive sagittal balance causes: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-position towards periphery of cone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-increased muscular effort/energy expenditure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-causes pain, fatigue, disability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If the body is shifted beyond periphery of the cone –external support is required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80" y="517114"/>
            <a:ext cx="2962429" cy="3554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5071" y="4581832"/>
            <a:ext cx="381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Dubousset’s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Cone of economy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Sagittal Malalignment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452" y="1288026"/>
            <a:ext cx="6263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Sagittal imbalance observed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-Age related changes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Degenerative disorders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-Iatrogenic and posttraumatic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-Genetic or metabolic disease processes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Compensation of spinal imbalance in Degenerative disease: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-loss lumbar lordosis &amp; sagittal imbalance compensated by pelvis retroversion (B)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-Neuromuscular control and pelvis insufficient to compensate sagittal imbalance (C)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AutoShape 2" descr="Image result for sagittal imbalance"/>
          <p:cNvSpPr>
            <a:spLocks noChangeAspect="1" noChangeArrowheads="1"/>
          </p:cNvSpPr>
          <p:nvPr/>
        </p:nvSpPr>
        <p:spPr bwMode="auto">
          <a:xfrm>
            <a:off x="1420352" y="9832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sagittal imbalanc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sagittal imbalance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68" y="646317"/>
            <a:ext cx="37719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Spinal Curves- Lumbar Pelvic Harmony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0649" y="4314025"/>
            <a:ext cx="4768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Increased pelvic incidence/Tilt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Sacroiliitis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Trochanteric Bursitis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Discogenic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disease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Lumbar Isthmic spondylolisthesis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123" y="4431939"/>
            <a:ext cx="1524000" cy="1612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47" y="4314025"/>
            <a:ext cx="1879403" cy="1730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1" y="1380319"/>
            <a:ext cx="3458148" cy="2596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74" y="1268361"/>
            <a:ext cx="6245352" cy="270827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7874564" y="5596467"/>
            <a:ext cx="2344703" cy="1239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0761137" y="4521200"/>
            <a:ext cx="1667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Pars Defect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055921" y="3403253"/>
            <a:ext cx="1710812" cy="16005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60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Avenir Boo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</TotalTime>
  <Words>1948</Words>
  <Application>Microsoft Office PowerPoint</Application>
  <PresentationFormat>Widescreen</PresentationFormat>
  <Paragraphs>436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Unicode MS</vt:lpstr>
      <vt:lpstr>Avenir Book</vt:lpstr>
      <vt:lpstr>Calibri</vt:lpstr>
      <vt:lpstr>Times New Roman</vt:lpstr>
      <vt:lpstr>1_Office Theme</vt:lpstr>
      <vt:lpstr>Back to Basics with Back Pain-An Overview</vt:lpstr>
      <vt:lpstr>PowerPoint Presentation</vt:lpstr>
      <vt:lpstr>Anatomy</vt:lpstr>
      <vt:lpstr>Spinal Curves</vt:lpstr>
      <vt:lpstr>Spinal Curves</vt:lpstr>
      <vt:lpstr>Global Sagittal Alignment/Sagittal Balance</vt:lpstr>
      <vt:lpstr>Concept of Sagittal Balance </vt:lpstr>
      <vt:lpstr>Sagittal Malalignment</vt:lpstr>
      <vt:lpstr>Spinal Curves- Lumbar Pelvic Harmony</vt:lpstr>
      <vt:lpstr>Abnormal Spinal Curves</vt:lpstr>
      <vt:lpstr>PowerPoint Presentation</vt:lpstr>
      <vt:lpstr>Neurology</vt:lpstr>
      <vt:lpstr>Back Pain </vt:lpstr>
      <vt:lpstr>Back Pain -  Etiology </vt:lpstr>
      <vt:lpstr>Back Pain -2  History</vt:lpstr>
      <vt:lpstr>Back Pain -  Clinical Examination</vt:lpstr>
      <vt:lpstr>Back Pain – Lumbar disc herniation's /Radiology:</vt:lpstr>
      <vt:lpstr>Back Pain – Annular Tears</vt:lpstr>
      <vt:lpstr>Anatomy of Lumbar Disc  herniation</vt:lpstr>
      <vt:lpstr>Types of lumbar disc herniation</vt:lpstr>
      <vt:lpstr>Back Pain - Clinical Examination </vt:lpstr>
      <vt:lpstr>Back Pain – Non-operative management</vt:lpstr>
      <vt:lpstr>Back Pain – Surgical Management</vt:lpstr>
      <vt:lpstr>Cauda Equina Syndrome vs. Conus Medullaris Syndrome</vt:lpstr>
      <vt:lpstr>Differential for Foot drop: Common peroneal nerve vs. L4/5 radiculopathy</vt:lpstr>
      <vt:lpstr>PowerPoint Presentation</vt:lpstr>
      <vt:lpstr>Sacroiliitis</vt:lpstr>
      <vt:lpstr>Cervical Disc Disease –Clinical Presentation</vt:lpstr>
      <vt:lpstr>Cervical Disc Disease</vt:lpstr>
      <vt:lpstr>Cervical radiculopathy and Carpal/Cubital Tunnel Syndrome = Double Crush Syndrome</vt:lpstr>
      <vt:lpstr>Cervicalgia vs. Shoulder Pain-1</vt:lpstr>
      <vt:lpstr>Cervicalgia vs. Shoulder Pain -2</vt:lpstr>
      <vt:lpstr>Whiplash Associated Disorders = traumatic injury soft tissues to cervical region (ligaments/muscle/disc/facets joints) </vt:lpstr>
      <vt:lpstr>Spinal infections</vt:lpstr>
      <vt:lpstr>Osteoporotic fractures</vt:lpstr>
      <vt:lpstr>PowerPoint Presentation</vt:lpstr>
    </vt:vector>
  </TitlesOfParts>
  <Company>Med Center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Nathoo, Narendra</dc:creator>
  <cp:lastModifiedBy>Nathoo, Narendra</cp:lastModifiedBy>
  <cp:revision>122</cp:revision>
  <dcterms:created xsi:type="dcterms:W3CDTF">2019-07-20T15:54:26Z</dcterms:created>
  <dcterms:modified xsi:type="dcterms:W3CDTF">2019-08-19T13:56:03Z</dcterms:modified>
</cp:coreProperties>
</file>