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3"/>
  </p:notesMasterIdLst>
  <p:sldIdLst>
    <p:sldId id="256" r:id="rId2"/>
    <p:sldId id="333" r:id="rId3"/>
    <p:sldId id="330" r:id="rId4"/>
    <p:sldId id="334" r:id="rId5"/>
    <p:sldId id="329" r:id="rId6"/>
    <p:sldId id="332" r:id="rId7"/>
    <p:sldId id="335" r:id="rId8"/>
    <p:sldId id="346" r:id="rId9"/>
    <p:sldId id="336" r:id="rId10"/>
    <p:sldId id="331" r:id="rId11"/>
    <p:sldId id="337" r:id="rId12"/>
    <p:sldId id="338" r:id="rId13"/>
    <p:sldId id="339" r:id="rId14"/>
    <p:sldId id="341" r:id="rId15"/>
    <p:sldId id="340" r:id="rId16"/>
    <p:sldId id="342" r:id="rId17"/>
    <p:sldId id="343" r:id="rId18"/>
    <p:sldId id="344" r:id="rId19"/>
    <p:sldId id="345" r:id="rId20"/>
    <p:sldId id="348" r:id="rId21"/>
    <p:sldId id="349" r:id="rId22"/>
    <p:sldId id="350" r:id="rId23"/>
    <p:sldId id="351" r:id="rId24"/>
    <p:sldId id="352" r:id="rId25"/>
    <p:sldId id="353" r:id="rId26"/>
    <p:sldId id="354" r:id="rId27"/>
    <p:sldId id="355" r:id="rId28"/>
    <p:sldId id="356" r:id="rId29"/>
    <p:sldId id="357" r:id="rId30"/>
    <p:sldId id="358" r:id="rId31"/>
    <p:sldId id="359" r:id="rId32"/>
    <p:sldId id="360" r:id="rId33"/>
    <p:sldId id="361" r:id="rId34"/>
    <p:sldId id="362" r:id="rId35"/>
    <p:sldId id="363" r:id="rId36"/>
    <p:sldId id="364" r:id="rId37"/>
    <p:sldId id="365" r:id="rId38"/>
    <p:sldId id="366" r:id="rId39"/>
    <p:sldId id="367" r:id="rId40"/>
    <p:sldId id="368" r:id="rId41"/>
    <p:sldId id="328" r:id="rId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40B"/>
    <a:srgbClr val="6FBA2F"/>
    <a:srgbClr val="C8652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726" autoAdjust="0"/>
    <p:restoredTop sz="94655" autoAdjust="0"/>
  </p:normalViewPr>
  <p:slideViewPr>
    <p:cSldViewPr snapToGrid="0" snapToObjects="1">
      <p:cViewPr varScale="1">
        <p:scale>
          <a:sx n="91" d="100"/>
          <a:sy n="91" d="100"/>
        </p:scale>
        <p:origin x="185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FBBB79E-9965-C447-96FA-F948C0CA9AC6}" type="datetimeFigureOut">
              <a:rPr lang="en-US" smtClean="0"/>
              <a:t>8/16/2019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E305468-83C0-2347-83B4-1305F0A53CC0}" type="slidenum">
              <a:rPr lang="en-US" smtClean="0"/>
              <a:t>‹#›</a:t>
            </a:fld>
            <a:endParaRPr lang="en-US"/>
          </a:p>
        </p:txBody>
      </p:sp>
    </p:spTree>
    <p:extLst>
      <p:ext uri="{BB962C8B-B14F-4D97-AF65-F5344CB8AC3E}">
        <p14:creationId xmlns:p14="http://schemas.microsoft.com/office/powerpoint/2010/main" val="300235361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Parkinson’s disease is</a:t>
            </a:r>
            <a:r>
              <a:rPr lang="en-US" baseline="0" dirty="0" smtClean="0"/>
              <a:t> a progressive </a:t>
            </a:r>
            <a:r>
              <a:rPr lang="en-US" baseline="0" dirty="0" err="1" smtClean="0"/>
              <a:t>neruodegenerative</a:t>
            </a:r>
            <a:r>
              <a:rPr lang="en-US" baseline="0" dirty="0" smtClean="0"/>
              <a:t> disorder and although there are treatments that help the symptoms, there are no true PD patients that are in remission.  </a:t>
            </a:r>
            <a:r>
              <a:rPr lang="en-US" dirty="0" smtClean="0"/>
              <a:t>Because the bottom line is that we currently have no</a:t>
            </a:r>
            <a:r>
              <a:rPr lang="en-US" baseline="0" dirty="0" smtClean="0"/>
              <a:t> therapeutics that slow, halt, or reverse the progression of PD</a:t>
            </a:r>
            <a:endParaRPr lang="en-US" dirty="0"/>
          </a:p>
        </p:txBody>
      </p:sp>
      <p:sp>
        <p:nvSpPr>
          <p:cNvPr id="4" name="Slide Number Placeholder 3"/>
          <p:cNvSpPr>
            <a:spLocks noGrp="1"/>
          </p:cNvSpPr>
          <p:nvPr>
            <p:ph type="sldNum" sz="quarter" idx="10"/>
          </p:nvPr>
        </p:nvSpPr>
        <p:spPr/>
        <p:txBody>
          <a:bodyPr/>
          <a:lstStyle/>
          <a:p>
            <a:fld id="{466F77AA-FF2B-3944-A294-00AFAB57B035}" type="slidenum">
              <a:rPr lang="en-US" smtClean="0"/>
              <a:t>3</a:t>
            </a:fld>
            <a:endParaRPr lang="en-US"/>
          </a:p>
        </p:txBody>
      </p:sp>
    </p:spTree>
    <p:extLst>
      <p:ext uri="{BB962C8B-B14F-4D97-AF65-F5344CB8AC3E}">
        <p14:creationId xmlns:p14="http://schemas.microsoft.com/office/powerpoint/2010/main" val="3338050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rgbClr val="FFFFFF"/>
                </a:solidFill>
                <a:latin typeface="HelveticaNeue"/>
              </a:rPr>
              <a:t>Summary of observed or measured phenomena derived from multiple neuroimaging modalities, neuropsychological testing, and postmortem examination (indicated by differently colored symbols). The location of neuroimaging results was projected onto tomographic anatomic images of the brain acquired during the sectioning process7: Purkinje cell loss,25 presence of </a:t>
            </a:r>
            <a:r>
              <a:rPr lang="en-US" sz="1200" dirty="0" err="1" smtClean="0">
                <a:solidFill>
                  <a:srgbClr val="FFFFFF"/>
                </a:solidFill>
                <a:latin typeface="HelveticaNeue"/>
              </a:rPr>
              <a:t>Lewy</a:t>
            </a:r>
            <a:r>
              <a:rPr lang="en-US" sz="1200" dirty="0" smtClean="0">
                <a:solidFill>
                  <a:srgbClr val="FFFFFF"/>
                </a:solidFill>
                <a:latin typeface="HelveticaNeue"/>
              </a:rPr>
              <a:t> bodies,25,27 reduced fractional anisotropy,40,41,46 placing of deep brain stimulation electrode,18 GM loss,32,34,35 increased blood flow,8,47,48,49 WM loss,34 increased ADC,44 increased mean diffusivity,40,41,42 increased axial diffusivity,42 reduced NAA/total creatine.52 </a:t>
            </a:r>
            <a:r>
              <a:rPr lang="en-US" sz="1200" dirty="0" err="1" smtClean="0">
                <a:solidFill>
                  <a:srgbClr val="FFFFFF"/>
                </a:solidFill>
                <a:latin typeface="HelveticaNeue"/>
              </a:rPr>
              <a:t>Bs</a:t>
            </a:r>
            <a:r>
              <a:rPr lang="en-US" sz="1200" dirty="0" smtClean="0">
                <a:solidFill>
                  <a:srgbClr val="FFFFFF"/>
                </a:solidFill>
                <a:latin typeface="HelveticaNeue"/>
              </a:rPr>
              <a:t> indicates brain stem; Cd*, caudate; </a:t>
            </a:r>
            <a:r>
              <a:rPr lang="en-US" sz="1200" dirty="0" err="1" smtClean="0">
                <a:solidFill>
                  <a:srgbClr val="FFFFFF"/>
                </a:solidFill>
                <a:latin typeface="HelveticaNeue"/>
              </a:rPr>
              <a:t>Cb</a:t>
            </a:r>
            <a:r>
              <a:rPr lang="en-US" sz="1200" dirty="0" smtClean="0">
                <a:solidFill>
                  <a:srgbClr val="FFFFFF"/>
                </a:solidFill>
                <a:latin typeface="HelveticaNeue"/>
              </a:rPr>
              <a:t>*, cerebellum; cc*, corpus callosum; dl PFC, dorsolateral prefrontal cortex; </a:t>
            </a:r>
            <a:r>
              <a:rPr lang="en-US" sz="1200" dirty="0" err="1" smtClean="0">
                <a:solidFill>
                  <a:srgbClr val="FFFFFF"/>
                </a:solidFill>
                <a:latin typeface="HelveticaNeue"/>
              </a:rPr>
              <a:t>Dt</a:t>
            </a:r>
            <a:r>
              <a:rPr lang="en-US" sz="1200" dirty="0" smtClean="0">
                <a:solidFill>
                  <a:srgbClr val="FFFFFF"/>
                </a:solidFill>
                <a:latin typeface="HelveticaNeue"/>
              </a:rPr>
              <a:t>*, dentate nucleus; </a:t>
            </a:r>
            <a:r>
              <a:rPr lang="en-US" sz="1200" dirty="0" err="1" smtClean="0">
                <a:solidFill>
                  <a:srgbClr val="FFFFFF"/>
                </a:solidFill>
                <a:latin typeface="HelveticaNeue"/>
              </a:rPr>
              <a:t>ec</a:t>
            </a:r>
            <a:r>
              <a:rPr lang="en-US" sz="1200" dirty="0" smtClean="0">
                <a:solidFill>
                  <a:srgbClr val="FFFFFF"/>
                </a:solidFill>
                <a:latin typeface="HelveticaNeue"/>
              </a:rPr>
              <a:t>*, external capsule; FL*, frontal lobes; GP*, </a:t>
            </a:r>
            <a:r>
              <a:rPr lang="en-US" sz="1200" dirty="0" err="1" smtClean="0">
                <a:solidFill>
                  <a:srgbClr val="FFFFFF"/>
                </a:solidFill>
                <a:latin typeface="HelveticaNeue"/>
              </a:rPr>
              <a:t>globus</a:t>
            </a:r>
            <a:r>
              <a:rPr lang="en-US" sz="1200" dirty="0" smtClean="0">
                <a:solidFill>
                  <a:srgbClr val="FFFFFF"/>
                </a:solidFill>
                <a:latin typeface="HelveticaNeue"/>
              </a:rPr>
              <a:t> </a:t>
            </a:r>
            <a:r>
              <a:rPr lang="en-US" sz="1200" dirty="0" err="1" smtClean="0">
                <a:solidFill>
                  <a:srgbClr val="FFFFFF"/>
                </a:solidFill>
                <a:latin typeface="HelveticaNeue"/>
              </a:rPr>
              <a:t>pallidus</a:t>
            </a:r>
            <a:r>
              <a:rPr lang="en-US" sz="1200" dirty="0" smtClean="0">
                <a:solidFill>
                  <a:srgbClr val="FFFFFF"/>
                </a:solidFill>
                <a:latin typeface="HelveticaNeue"/>
              </a:rPr>
              <a:t>; </a:t>
            </a:r>
            <a:r>
              <a:rPr lang="en-US" sz="1200" dirty="0" err="1" smtClean="0">
                <a:solidFill>
                  <a:srgbClr val="FFFFFF"/>
                </a:solidFill>
                <a:latin typeface="HelveticaNeue"/>
              </a:rPr>
              <a:t>icp</a:t>
            </a:r>
            <a:r>
              <a:rPr lang="en-US" sz="1200" dirty="0" smtClean="0">
                <a:solidFill>
                  <a:srgbClr val="FFFFFF"/>
                </a:solidFill>
                <a:latin typeface="HelveticaNeue"/>
              </a:rPr>
              <a:t>*, inferior cerebellar peduncle; Ins*, insula; </a:t>
            </a:r>
            <a:r>
              <a:rPr lang="en-US" sz="1200" dirty="0" err="1" smtClean="0">
                <a:solidFill>
                  <a:srgbClr val="FFFFFF"/>
                </a:solidFill>
                <a:latin typeface="HelveticaNeue"/>
              </a:rPr>
              <a:t>ic</a:t>
            </a:r>
            <a:r>
              <a:rPr lang="en-US" sz="1200" dirty="0" smtClean="0">
                <a:solidFill>
                  <a:srgbClr val="FFFFFF"/>
                </a:solidFill>
                <a:latin typeface="HelveticaNeue"/>
              </a:rPr>
              <a:t>*, internal capsule; IPL*, inferior parietal cortex; LF-WM, lateral frontal WM; (L) PL-WM, (left) parietal WM; </a:t>
            </a:r>
            <a:r>
              <a:rPr lang="en-US" sz="1200" dirty="0" err="1" smtClean="0">
                <a:solidFill>
                  <a:srgbClr val="FFFFFF"/>
                </a:solidFill>
                <a:latin typeface="HelveticaNeue"/>
              </a:rPr>
              <a:t>Md</a:t>
            </a:r>
            <a:r>
              <a:rPr lang="en-US" sz="1200" dirty="0" smtClean="0">
                <a:solidFill>
                  <a:srgbClr val="FFFFFF"/>
                </a:solidFill>
                <a:latin typeface="HelveticaNeue"/>
              </a:rPr>
              <a:t>*, medulla; MFG, medial frontal gyrus; MTG*, middle temporal gyrus; OL*, occipital lobes; OF-WM, orbitofrontal WM; PL-WM, parietal WM; Pons*, pons; R*, red nucleus; R FP-WM, right </a:t>
            </a:r>
            <a:r>
              <a:rPr lang="en-US" sz="1200" dirty="0" err="1" smtClean="0">
                <a:solidFill>
                  <a:srgbClr val="FFFFFF"/>
                </a:solidFill>
                <a:latin typeface="HelveticaNeue"/>
              </a:rPr>
              <a:t>frontoparietal</a:t>
            </a:r>
            <a:r>
              <a:rPr lang="en-US" sz="1200" dirty="0" smtClean="0">
                <a:solidFill>
                  <a:srgbClr val="FFFFFF"/>
                </a:solidFill>
                <a:latin typeface="HelveticaNeue"/>
              </a:rPr>
              <a:t> WM; RLL, right limbic lobe; RR, </a:t>
            </a:r>
            <a:r>
              <a:rPr lang="en-US" sz="1200" dirty="0" err="1" smtClean="0">
                <a:solidFill>
                  <a:srgbClr val="FFFFFF"/>
                </a:solidFill>
                <a:latin typeface="HelveticaNeue"/>
              </a:rPr>
              <a:t>retrorubal</a:t>
            </a:r>
            <a:r>
              <a:rPr lang="en-US" sz="1200" dirty="0" smtClean="0">
                <a:solidFill>
                  <a:srgbClr val="FFFFFF"/>
                </a:solidFill>
                <a:latin typeface="HelveticaNeue"/>
              </a:rPr>
              <a:t> area of midbrain; </a:t>
            </a:r>
            <a:r>
              <a:rPr lang="en-US" sz="1200" dirty="0" err="1" smtClean="0">
                <a:solidFill>
                  <a:srgbClr val="FFFFFF"/>
                </a:solidFill>
                <a:latin typeface="HelveticaNeue"/>
              </a:rPr>
              <a:t>SmC</a:t>
            </a:r>
            <a:r>
              <a:rPr lang="en-US" sz="1200" dirty="0" smtClean="0">
                <a:solidFill>
                  <a:srgbClr val="FFFFFF"/>
                </a:solidFill>
                <a:latin typeface="HelveticaNeue"/>
              </a:rPr>
              <a:t>, sensorimotor cortex, </a:t>
            </a:r>
            <a:r>
              <a:rPr lang="en-US" sz="1200" dirty="0" err="1" smtClean="0">
                <a:solidFill>
                  <a:srgbClr val="FFFFFF"/>
                </a:solidFill>
                <a:latin typeface="HelveticaNeue"/>
              </a:rPr>
              <a:t>scp</a:t>
            </a:r>
            <a:r>
              <a:rPr lang="en-US" sz="1200" dirty="0" smtClean="0">
                <a:solidFill>
                  <a:srgbClr val="FFFFFF"/>
                </a:solidFill>
                <a:latin typeface="HelveticaNeue"/>
              </a:rPr>
              <a:t>*, superior cerebellar peduncle; SN*, substantia nigra; SPL*, superior parietal lobule; </a:t>
            </a:r>
            <a:r>
              <a:rPr lang="en-US" sz="1200" dirty="0" err="1" smtClean="0">
                <a:solidFill>
                  <a:srgbClr val="FFFFFF"/>
                </a:solidFill>
                <a:latin typeface="HelveticaNeue"/>
              </a:rPr>
              <a:t>Str</a:t>
            </a:r>
            <a:r>
              <a:rPr lang="en-US" sz="1200" dirty="0" smtClean="0">
                <a:solidFill>
                  <a:srgbClr val="FFFFFF"/>
                </a:solidFill>
                <a:latin typeface="HelveticaNeue"/>
              </a:rPr>
              <a:t>*, striatum; TL*, temporal WM; </a:t>
            </a:r>
            <a:r>
              <a:rPr lang="en-US" sz="1200" dirty="0" err="1" smtClean="0">
                <a:solidFill>
                  <a:srgbClr val="FFFFFF"/>
                </a:solidFill>
                <a:latin typeface="HelveticaNeue"/>
              </a:rPr>
              <a:t>Th</a:t>
            </a:r>
            <a:r>
              <a:rPr lang="en-US" sz="1200" dirty="0" smtClean="0">
                <a:solidFill>
                  <a:srgbClr val="FFFFFF"/>
                </a:solidFill>
                <a:latin typeface="HelveticaNeue"/>
              </a:rPr>
              <a:t>*, thalamus; VIM, ventral intermediate nucleus of the thalamus; </a:t>
            </a:r>
            <a:r>
              <a:rPr lang="en-US" sz="1200" dirty="0" err="1" smtClean="0">
                <a:solidFill>
                  <a:srgbClr val="FFFFFF"/>
                </a:solidFill>
                <a:latin typeface="HelveticaNeue"/>
              </a:rPr>
              <a:t>Ver</a:t>
            </a:r>
            <a:r>
              <a:rPr lang="en-US" sz="1200" dirty="0" smtClean="0">
                <a:solidFill>
                  <a:srgbClr val="FFFFFF"/>
                </a:solidFill>
                <a:latin typeface="HelveticaNeue"/>
              </a:rPr>
              <a:t>*, </a:t>
            </a:r>
            <a:r>
              <a:rPr lang="en-US" sz="1200" dirty="0" err="1" smtClean="0">
                <a:solidFill>
                  <a:srgbClr val="FFFFFF"/>
                </a:solidFill>
                <a:latin typeface="HelveticaNeue"/>
              </a:rPr>
              <a:t>vermis</a:t>
            </a:r>
            <a:r>
              <a:rPr lang="en-US" sz="1200" dirty="0" smtClean="0">
                <a:solidFill>
                  <a:srgbClr val="FFFFFF"/>
                </a:solidFill>
                <a:latin typeface="HelveticaNeue"/>
              </a:rPr>
              <a:t>. The asterisks denote anatomic abbreviations from Mai et al.54</a:t>
            </a:r>
            <a:endParaRPr lang="en-US" dirty="0"/>
          </a:p>
        </p:txBody>
      </p:sp>
      <p:sp>
        <p:nvSpPr>
          <p:cNvPr id="4" name="Slide Number Placeholder 3"/>
          <p:cNvSpPr>
            <a:spLocks noGrp="1"/>
          </p:cNvSpPr>
          <p:nvPr>
            <p:ph type="sldNum" sz="quarter" idx="10"/>
          </p:nvPr>
        </p:nvSpPr>
        <p:spPr/>
        <p:txBody>
          <a:bodyPr/>
          <a:lstStyle/>
          <a:p>
            <a:fld id="{7EF36740-76F9-494D-92D6-4E528D1E3D49}" type="slidenum">
              <a:rPr lang="en-US" smtClean="0"/>
              <a:t>31</a:t>
            </a:fld>
            <a:endParaRPr lang="en-US"/>
          </a:p>
        </p:txBody>
      </p:sp>
    </p:spTree>
    <p:extLst>
      <p:ext uri="{BB962C8B-B14F-4D97-AF65-F5344CB8AC3E}">
        <p14:creationId xmlns:p14="http://schemas.microsoft.com/office/powerpoint/2010/main" val="1952725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rgbClr val="FFFFFF"/>
                </a:solidFill>
                <a:latin typeface="HelveticaNeue"/>
              </a:rPr>
              <a:t>Summary of observed or measured phenomena derived from multiple neuroimaging modalities, neuropsychological testing, and postmortem examination (indicated by differently colored symbols). The location of neuroimaging results was projected onto tomographic anatomic images of the brain acquired during the sectioning process7: Purkinje cell loss,25 presence of </a:t>
            </a:r>
            <a:r>
              <a:rPr lang="en-US" sz="1200" dirty="0" err="1" smtClean="0">
                <a:solidFill>
                  <a:srgbClr val="FFFFFF"/>
                </a:solidFill>
                <a:latin typeface="HelveticaNeue"/>
              </a:rPr>
              <a:t>Lewy</a:t>
            </a:r>
            <a:r>
              <a:rPr lang="en-US" sz="1200" dirty="0" smtClean="0">
                <a:solidFill>
                  <a:srgbClr val="FFFFFF"/>
                </a:solidFill>
                <a:latin typeface="HelveticaNeue"/>
              </a:rPr>
              <a:t> bodies,25,27 reduced fractional anisotropy,40,41,46 placing of deep brain stimulation electrode,18 GM loss,32,34,35 increased blood flow,8,47,48,49 WM loss,34 increased ADC,44 increased mean diffusivity,40,41,42 increased axial diffusivity,42 reduced NAA/total creatine.52 </a:t>
            </a:r>
            <a:r>
              <a:rPr lang="en-US" sz="1200" dirty="0" err="1" smtClean="0">
                <a:solidFill>
                  <a:srgbClr val="FFFFFF"/>
                </a:solidFill>
                <a:latin typeface="HelveticaNeue"/>
              </a:rPr>
              <a:t>Bs</a:t>
            </a:r>
            <a:r>
              <a:rPr lang="en-US" sz="1200" dirty="0" smtClean="0">
                <a:solidFill>
                  <a:srgbClr val="FFFFFF"/>
                </a:solidFill>
                <a:latin typeface="HelveticaNeue"/>
              </a:rPr>
              <a:t> indicates brain stem; Cd*, caudate; </a:t>
            </a:r>
            <a:r>
              <a:rPr lang="en-US" sz="1200" dirty="0" err="1" smtClean="0">
                <a:solidFill>
                  <a:srgbClr val="FFFFFF"/>
                </a:solidFill>
                <a:latin typeface="HelveticaNeue"/>
              </a:rPr>
              <a:t>Cb</a:t>
            </a:r>
            <a:r>
              <a:rPr lang="en-US" sz="1200" dirty="0" smtClean="0">
                <a:solidFill>
                  <a:srgbClr val="FFFFFF"/>
                </a:solidFill>
                <a:latin typeface="HelveticaNeue"/>
              </a:rPr>
              <a:t>*, cerebellum; cc*, corpus callosum; dl PFC, dorsolateral prefrontal cortex; </a:t>
            </a:r>
            <a:r>
              <a:rPr lang="en-US" sz="1200" dirty="0" err="1" smtClean="0">
                <a:solidFill>
                  <a:srgbClr val="FFFFFF"/>
                </a:solidFill>
                <a:latin typeface="HelveticaNeue"/>
              </a:rPr>
              <a:t>Dt</a:t>
            </a:r>
            <a:r>
              <a:rPr lang="en-US" sz="1200" dirty="0" smtClean="0">
                <a:solidFill>
                  <a:srgbClr val="FFFFFF"/>
                </a:solidFill>
                <a:latin typeface="HelveticaNeue"/>
              </a:rPr>
              <a:t>*, dentate nucleus; </a:t>
            </a:r>
            <a:r>
              <a:rPr lang="en-US" sz="1200" dirty="0" err="1" smtClean="0">
                <a:solidFill>
                  <a:srgbClr val="FFFFFF"/>
                </a:solidFill>
                <a:latin typeface="HelveticaNeue"/>
              </a:rPr>
              <a:t>ec</a:t>
            </a:r>
            <a:r>
              <a:rPr lang="en-US" sz="1200" dirty="0" smtClean="0">
                <a:solidFill>
                  <a:srgbClr val="FFFFFF"/>
                </a:solidFill>
                <a:latin typeface="HelveticaNeue"/>
              </a:rPr>
              <a:t>*, external capsule; FL*, frontal lobes; GP*, </a:t>
            </a:r>
            <a:r>
              <a:rPr lang="en-US" sz="1200" dirty="0" err="1" smtClean="0">
                <a:solidFill>
                  <a:srgbClr val="FFFFFF"/>
                </a:solidFill>
                <a:latin typeface="HelveticaNeue"/>
              </a:rPr>
              <a:t>globus</a:t>
            </a:r>
            <a:r>
              <a:rPr lang="en-US" sz="1200" dirty="0" smtClean="0">
                <a:solidFill>
                  <a:srgbClr val="FFFFFF"/>
                </a:solidFill>
                <a:latin typeface="HelveticaNeue"/>
              </a:rPr>
              <a:t> </a:t>
            </a:r>
            <a:r>
              <a:rPr lang="en-US" sz="1200" dirty="0" err="1" smtClean="0">
                <a:solidFill>
                  <a:srgbClr val="FFFFFF"/>
                </a:solidFill>
                <a:latin typeface="HelveticaNeue"/>
              </a:rPr>
              <a:t>pallidus</a:t>
            </a:r>
            <a:r>
              <a:rPr lang="en-US" sz="1200" dirty="0" smtClean="0">
                <a:solidFill>
                  <a:srgbClr val="FFFFFF"/>
                </a:solidFill>
                <a:latin typeface="HelveticaNeue"/>
              </a:rPr>
              <a:t>; </a:t>
            </a:r>
            <a:r>
              <a:rPr lang="en-US" sz="1200" dirty="0" err="1" smtClean="0">
                <a:solidFill>
                  <a:srgbClr val="FFFFFF"/>
                </a:solidFill>
                <a:latin typeface="HelveticaNeue"/>
              </a:rPr>
              <a:t>icp</a:t>
            </a:r>
            <a:r>
              <a:rPr lang="en-US" sz="1200" dirty="0" smtClean="0">
                <a:solidFill>
                  <a:srgbClr val="FFFFFF"/>
                </a:solidFill>
                <a:latin typeface="HelveticaNeue"/>
              </a:rPr>
              <a:t>*, inferior cerebellar peduncle; Ins*, insula; </a:t>
            </a:r>
            <a:r>
              <a:rPr lang="en-US" sz="1200" dirty="0" err="1" smtClean="0">
                <a:solidFill>
                  <a:srgbClr val="FFFFFF"/>
                </a:solidFill>
                <a:latin typeface="HelveticaNeue"/>
              </a:rPr>
              <a:t>ic</a:t>
            </a:r>
            <a:r>
              <a:rPr lang="en-US" sz="1200" dirty="0" smtClean="0">
                <a:solidFill>
                  <a:srgbClr val="FFFFFF"/>
                </a:solidFill>
                <a:latin typeface="HelveticaNeue"/>
              </a:rPr>
              <a:t>*, internal capsule; IPL*, inferior parietal cortex; LF-WM, lateral frontal WM; (L) PL-WM, (left) parietal WM; </a:t>
            </a:r>
            <a:r>
              <a:rPr lang="en-US" sz="1200" dirty="0" err="1" smtClean="0">
                <a:solidFill>
                  <a:srgbClr val="FFFFFF"/>
                </a:solidFill>
                <a:latin typeface="HelveticaNeue"/>
              </a:rPr>
              <a:t>Md</a:t>
            </a:r>
            <a:r>
              <a:rPr lang="en-US" sz="1200" dirty="0" smtClean="0">
                <a:solidFill>
                  <a:srgbClr val="FFFFFF"/>
                </a:solidFill>
                <a:latin typeface="HelveticaNeue"/>
              </a:rPr>
              <a:t>*, medulla; MFG, medial frontal gyrus; MTG*, middle temporal gyrus; OL*, occipital lobes; OF-WM, orbitofrontal WM; PL-WM, parietal WM; Pons*, pons; R*, red nucleus; R FP-WM, right </a:t>
            </a:r>
            <a:r>
              <a:rPr lang="en-US" sz="1200" dirty="0" err="1" smtClean="0">
                <a:solidFill>
                  <a:srgbClr val="FFFFFF"/>
                </a:solidFill>
                <a:latin typeface="HelveticaNeue"/>
              </a:rPr>
              <a:t>frontoparietal</a:t>
            </a:r>
            <a:r>
              <a:rPr lang="en-US" sz="1200" dirty="0" smtClean="0">
                <a:solidFill>
                  <a:srgbClr val="FFFFFF"/>
                </a:solidFill>
                <a:latin typeface="HelveticaNeue"/>
              </a:rPr>
              <a:t> WM; RLL, right limbic lobe; RR, </a:t>
            </a:r>
            <a:r>
              <a:rPr lang="en-US" sz="1200" dirty="0" err="1" smtClean="0">
                <a:solidFill>
                  <a:srgbClr val="FFFFFF"/>
                </a:solidFill>
                <a:latin typeface="HelveticaNeue"/>
              </a:rPr>
              <a:t>retrorubal</a:t>
            </a:r>
            <a:r>
              <a:rPr lang="en-US" sz="1200" dirty="0" smtClean="0">
                <a:solidFill>
                  <a:srgbClr val="FFFFFF"/>
                </a:solidFill>
                <a:latin typeface="HelveticaNeue"/>
              </a:rPr>
              <a:t> area of midbrain; </a:t>
            </a:r>
            <a:r>
              <a:rPr lang="en-US" sz="1200" dirty="0" err="1" smtClean="0">
                <a:solidFill>
                  <a:srgbClr val="FFFFFF"/>
                </a:solidFill>
                <a:latin typeface="HelveticaNeue"/>
              </a:rPr>
              <a:t>SmC</a:t>
            </a:r>
            <a:r>
              <a:rPr lang="en-US" sz="1200" dirty="0" smtClean="0">
                <a:solidFill>
                  <a:srgbClr val="FFFFFF"/>
                </a:solidFill>
                <a:latin typeface="HelveticaNeue"/>
              </a:rPr>
              <a:t>, sensorimotor cortex, </a:t>
            </a:r>
            <a:r>
              <a:rPr lang="en-US" sz="1200" dirty="0" err="1" smtClean="0">
                <a:solidFill>
                  <a:srgbClr val="FFFFFF"/>
                </a:solidFill>
                <a:latin typeface="HelveticaNeue"/>
              </a:rPr>
              <a:t>scp</a:t>
            </a:r>
            <a:r>
              <a:rPr lang="en-US" sz="1200" dirty="0" smtClean="0">
                <a:solidFill>
                  <a:srgbClr val="FFFFFF"/>
                </a:solidFill>
                <a:latin typeface="HelveticaNeue"/>
              </a:rPr>
              <a:t>*, superior cerebellar peduncle; SN*, substantia nigra; SPL*, superior parietal lobule; </a:t>
            </a:r>
            <a:r>
              <a:rPr lang="en-US" sz="1200" dirty="0" err="1" smtClean="0">
                <a:solidFill>
                  <a:srgbClr val="FFFFFF"/>
                </a:solidFill>
                <a:latin typeface="HelveticaNeue"/>
              </a:rPr>
              <a:t>Str</a:t>
            </a:r>
            <a:r>
              <a:rPr lang="en-US" sz="1200" dirty="0" smtClean="0">
                <a:solidFill>
                  <a:srgbClr val="FFFFFF"/>
                </a:solidFill>
                <a:latin typeface="HelveticaNeue"/>
              </a:rPr>
              <a:t>*, striatum; TL*, temporal WM; </a:t>
            </a:r>
            <a:r>
              <a:rPr lang="en-US" sz="1200" dirty="0" err="1" smtClean="0">
                <a:solidFill>
                  <a:srgbClr val="FFFFFF"/>
                </a:solidFill>
                <a:latin typeface="HelveticaNeue"/>
              </a:rPr>
              <a:t>Th</a:t>
            </a:r>
            <a:r>
              <a:rPr lang="en-US" sz="1200" dirty="0" smtClean="0">
                <a:solidFill>
                  <a:srgbClr val="FFFFFF"/>
                </a:solidFill>
                <a:latin typeface="HelveticaNeue"/>
              </a:rPr>
              <a:t>*, thalamus; VIM, ventral intermediate nucleus of the thalamus; </a:t>
            </a:r>
            <a:r>
              <a:rPr lang="en-US" sz="1200" dirty="0" err="1" smtClean="0">
                <a:solidFill>
                  <a:srgbClr val="FFFFFF"/>
                </a:solidFill>
                <a:latin typeface="HelveticaNeue"/>
              </a:rPr>
              <a:t>Ver</a:t>
            </a:r>
            <a:r>
              <a:rPr lang="en-US" sz="1200" dirty="0" smtClean="0">
                <a:solidFill>
                  <a:srgbClr val="FFFFFF"/>
                </a:solidFill>
                <a:latin typeface="HelveticaNeue"/>
              </a:rPr>
              <a:t>*, </a:t>
            </a:r>
            <a:r>
              <a:rPr lang="en-US" sz="1200" dirty="0" err="1" smtClean="0">
                <a:solidFill>
                  <a:srgbClr val="FFFFFF"/>
                </a:solidFill>
                <a:latin typeface="HelveticaNeue"/>
              </a:rPr>
              <a:t>vermis</a:t>
            </a:r>
            <a:r>
              <a:rPr lang="en-US" sz="1200" dirty="0" smtClean="0">
                <a:solidFill>
                  <a:srgbClr val="FFFFFF"/>
                </a:solidFill>
                <a:latin typeface="HelveticaNeue"/>
              </a:rPr>
              <a:t>. The asterisks denote anatomic abbreviations from Mai et al.54</a:t>
            </a:r>
            <a:endParaRPr lang="en-US" dirty="0"/>
          </a:p>
        </p:txBody>
      </p:sp>
      <p:sp>
        <p:nvSpPr>
          <p:cNvPr id="4" name="Slide Number Placeholder 3"/>
          <p:cNvSpPr>
            <a:spLocks noGrp="1"/>
          </p:cNvSpPr>
          <p:nvPr>
            <p:ph type="sldNum" sz="quarter" idx="10"/>
          </p:nvPr>
        </p:nvSpPr>
        <p:spPr/>
        <p:txBody>
          <a:bodyPr/>
          <a:lstStyle/>
          <a:p>
            <a:fld id="{7EF36740-76F9-494D-92D6-4E528D1E3D49}" type="slidenum">
              <a:rPr lang="en-US" smtClean="0"/>
              <a:t>32</a:t>
            </a:fld>
            <a:endParaRPr lang="en-US"/>
          </a:p>
        </p:txBody>
      </p:sp>
    </p:spTree>
    <p:extLst>
      <p:ext uri="{BB962C8B-B14F-4D97-AF65-F5344CB8AC3E}">
        <p14:creationId xmlns:p14="http://schemas.microsoft.com/office/powerpoint/2010/main" val="19527253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descr="Standard-Slide-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364956" y="1551815"/>
            <a:ext cx="8364817" cy="1470025"/>
          </a:xfrm>
        </p:spPr>
        <p:txBody>
          <a:bodyPr/>
          <a:lstStyle>
            <a:lvl1pPr>
              <a:defRPr>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296946"/>
            <a:ext cx="6400800" cy="1106334"/>
          </a:xfrm>
        </p:spPr>
        <p:txBody>
          <a:bodyPr/>
          <a:lstStyle>
            <a:lvl1pPr marL="0" indent="0" algn="ctr">
              <a:buNone/>
              <a:defRPr>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728351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pic>
        <p:nvPicPr>
          <p:cNvPr id="5" name="Picture 4" descr="Standard-Slide-17.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45586" y="274638"/>
            <a:ext cx="8341213" cy="1143000"/>
          </a:xfrm>
        </p:spPr>
        <p:txBody>
          <a:bodyPr>
            <a:noAutofit/>
          </a:bodyPr>
          <a:lstStyle>
            <a:lvl1pPr>
              <a:defRPr sz="360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45586" y="1600200"/>
            <a:ext cx="8341213" cy="45259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004397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52563" y="274638"/>
            <a:ext cx="6734236" cy="1143000"/>
          </a:xfrm>
        </p:spPr>
        <p:txBody>
          <a:bodyPr>
            <a:noAutofit/>
          </a:bodyPr>
          <a:lstStyle>
            <a:lvl1pPr>
              <a:defRPr sz="3600"/>
            </a:lvl1pPr>
          </a:lstStyle>
          <a:p>
            <a:r>
              <a:rPr lang="en-US" smtClean="0"/>
              <a:t>Click to edit Master title style</a:t>
            </a:r>
            <a:endParaRPr lang="en-US" dirty="0"/>
          </a:p>
        </p:txBody>
      </p:sp>
      <p:sp>
        <p:nvSpPr>
          <p:cNvPr id="3" name="Content Placeholder 2"/>
          <p:cNvSpPr>
            <a:spLocks noGrp="1"/>
          </p:cNvSpPr>
          <p:nvPr>
            <p:ph sz="half" idx="1"/>
          </p:nvPr>
        </p:nvSpPr>
        <p:spPr>
          <a:xfrm>
            <a:off x="1978508" y="1600200"/>
            <a:ext cx="31998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486184" y="1600200"/>
            <a:ext cx="320061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605946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pic>
        <p:nvPicPr>
          <p:cNvPr id="5" name="Picture 4" descr="Standard-Slide-9.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8229599" cy="1143000"/>
          </a:xfrm>
        </p:spPr>
        <p:txBody>
          <a:bodyPr>
            <a:noAutofit/>
          </a:bodyPr>
          <a:lstStyle>
            <a:lvl1pPr>
              <a:defRPr sz="3600"/>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881528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pic>
        <p:nvPicPr>
          <p:cNvPr id="5" name="Picture 4" descr="Standard-Slide-10.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8229599" cy="1143000"/>
          </a:xfrm>
        </p:spPr>
        <p:txBody>
          <a:bodyPr>
            <a:noAutofit/>
          </a:bodyPr>
          <a:lstStyle>
            <a:lvl1pPr>
              <a:defRPr sz="3600">
                <a:solidFill>
                  <a:schemeClr val="bg1"/>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solidFill>
                  <a:srgbClr val="FFFFFF"/>
                </a:solidFill>
              </a:defRPr>
            </a:lvl1pPr>
            <a:lvl2pPr>
              <a:defRPr sz="2400">
                <a:solidFill>
                  <a:srgbClr val="FFFFFF"/>
                </a:solidFill>
              </a:defRPr>
            </a:lvl2pPr>
            <a:lvl3pPr>
              <a:defRPr sz="2000">
                <a:solidFill>
                  <a:srgbClr val="FFFFFF"/>
                </a:solidFill>
              </a:defRPr>
            </a:lvl3pPr>
            <a:lvl4pP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solidFill>
                  <a:srgbClr val="FFFFFF"/>
                </a:solidFill>
              </a:defRPr>
            </a:lvl1pPr>
            <a:lvl2pPr>
              <a:defRPr sz="2400">
                <a:solidFill>
                  <a:srgbClr val="FFFFFF"/>
                </a:solidFill>
              </a:defRPr>
            </a:lvl2pPr>
            <a:lvl3pPr>
              <a:defRPr sz="2000">
                <a:solidFill>
                  <a:srgbClr val="FFFFFF"/>
                </a:solidFill>
              </a:defRPr>
            </a:lvl3pPr>
            <a:lvl4pP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881528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pic>
        <p:nvPicPr>
          <p:cNvPr id="5" name="Picture 4"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29896" y="274638"/>
            <a:ext cx="6956903" cy="1143000"/>
          </a:xfrm>
        </p:spPr>
        <p:txBody>
          <a:bodyPr>
            <a:noAutofit/>
          </a:bodyPr>
          <a:lstStyle>
            <a:lvl1pPr>
              <a:defRPr sz="3600"/>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881528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pic>
        <p:nvPicPr>
          <p:cNvPr id="5" name="Picture 4" descr="Standard-Slide-15.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29896" y="283278"/>
            <a:ext cx="6956903" cy="1143000"/>
          </a:xfrm>
        </p:spPr>
        <p:txBody>
          <a:bodyPr>
            <a:noAutofit/>
          </a:bodyPr>
          <a:lstStyle>
            <a:lvl1pPr>
              <a:defRPr sz="3600">
                <a:solidFill>
                  <a:srgbClr val="FFFFFF"/>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8840"/>
            <a:ext cx="4038600" cy="4525963"/>
          </a:xfrm>
        </p:spPr>
        <p:txBody>
          <a:bodyPr/>
          <a:lstStyle>
            <a:lvl1pPr>
              <a:defRPr sz="2800">
                <a:solidFill>
                  <a:srgbClr val="FFFFFF"/>
                </a:solidFill>
              </a:defRPr>
            </a:lvl1pPr>
            <a:lvl2pPr>
              <a:defRPr sz="2400">
                <a:solidFill>
                  <a:srgbClr val="FFFFFF"/>
                </a:solidFill>
              </a:defRPr>
            </a:lvl2pPr>
            <a:lvl3pPr>
              <a:defRPr sz="2000">
                <a:solidFill>
                  <a:srgbClr val="FFFFFF"/>
                </a:solidFill>
              </a:defRPr>
            </a:lvl3pPr>
            <a:lvl4pP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8840"/>
            <a:ext cx="4038600" cy="4525963"/>
          </a:xfrm>
        </p:spPr>
        <p:txBody>
          <a:bodyPr/>
          <a:lstStyle>
            <a:lvl1pPr>
              <a:defRPr sz="2800">
                <a:solidFill>
                  <a:srgbClr val="FFFFFF"/>
                </a:solidFill>
              </a:defRPr>
            </a:lvl1pPr>
            <a:lvl2pPr>
              <a:defRPr sz="2400">
                <a:solidFill>
                  <a:srgbClr val="FFFFFF"/>
                </a:solidFill>
              </a:defRPr>
            </a:lvl2pPr>
            <a:lvl3pPr>
              <a:defRPr sz="2000">
                <a:solidFill>
                  <a:srgbClr val="FFFFFF"/>
                </a:solidFill>
              </a:defRPr>
            </a:lvl3pPr>
            <a:lvl4pP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881528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5_Two Content">
    <p:spTree>
      <p:nvGrpSpPr>
        <p:cNvPr id="1" name=""/>
        <p:cNvGrpSpPr/>
        <p:nvPr/>
      </p:nvGrpSpPr>
      <p:grpSpPr>
        <a:xfrm>
          <a:off x="0" y="0"/>
          <a:ext cx="0" cy="0"/>
          <a:chOff x="0" y="0"/>
          <a:chExt cx="0" cy="0"/>
        </a:xfrm>
      </p:grpSpPr>
      <p:pic>
        <p:nvPicPr>
          <p:cNvPr id="5" name="Picture 4"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8229599" cy="1143000"/>
          </a:xfrm>
        </p:spPr>
        <p:txBody>
          <a:bodyPr>
            <a:noAutofit/>
          </a:bodyPr>
          <a:lstStyle>
            <a:lvl1pPr>
              <a:defRPr sz="3600"/>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881528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6_Two Content">
    <p:spTree>
      <p:nvGrpSpPr>
        <p:cNvPr id="1" name=""/>
        <p:cNvGrpSpPr/>
        <p:nvPr/>
      </p:nvGrpSpPr>
      <p:grpSpPr>
        <a:xfrm>
          <a:off x="0" y="0"/>
          <a:ext cx="0" cy="0"/>
          <a:chOff x="0" y="0"/>
          <a:chExt cx="0" cy="0"/>
        </a:xfrm>
      </p:grpSpPr>
      <p:pic>
        <p:nvPicPr>
          <p:cNvPr id="5" name="Picture 4" descr="Standard-Slide-17.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8229599" cy="1143000"/>
          </a:xfrm>
        </p:spPr>
        <p:txBody>
          <a:bodyPr>
            <a:noAutofit/>
          </a:bodyPr>
          <a:lstStyle>
            <a:lvl1pPr>
              <a:defRPr sz="3600">
                <a:solidFill>
                  <a:srgbClr val="FFFFFF"/>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solidFill>
                  <a:srgbClr val="FFFFFF"/>
                </a:solidFill>
              </a:defRPr>
            </a:lvl1pPr>
            <a:lvl2pPr>
              <a:defRPr sz="2400">
                <a:solidFill>
                  <a:srgbClr val="FFFFFF"/>
                </a:solidFill>
              </a:defRPr>
            </a:lvl2pPr>
            <a:lvl3pPr>
              <a:defRPr sz="2000">
                <a:solidFill>
                  <a:srgbClr val="FFFFFF"/>
                </a:solidFill>
              </a:defRPr>
            </a:lvl3pPr>
            <a:lvl4pP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solidFill>
                  <a:srgbClr val="FFFFFF"/>
                </a:solidFill>
              </a:defRPr>
            </a:lvl1pPr>
            <a:lvl2pPr>
              <a:defRPr sz="2400">
                <a:solidFill>
                  <a:srgbClr val="FFFFFF"/>
                </a:solidFill>
              </a:defRPr>
            </a:lvl2pPr>
            <a:lvl3pPr>
              <a:defRPr sz="2000">
                <a:solidFill>
                  <a:srgbClr val="FFFFFF"/>
                </a:solidFill>
              </a:defRPr>
            </a:lvl3pPr>
            <a:lvl4pP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881528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52563" y="274638"/>
            <a:ext cx="6734236" cy="1143000"/>
          </a:xfrm>
        </p:spPr>
        <p:txBody>
          <a:bodyPr>
            <a:noAutofit/>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961200" y="1535113"/>
            <a:ext cx="3192799" cy="639762"/>
          </a:xfrm>
        </p:spPr>
        <p:txBody>
          <a:bodyPr anchor="b">
            <a:normAutofit/>
          </a:bodyPr>
          <a:lstStyle>
            <a:lvl1pPr marL="0" indent="0">
              <a:buNone/>
              <a:defRPr sz="2000" b="1" i="0">
                <a:solidFill>
                  <a:schemeClr val="accent4"/>
                </a:solidFill>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961200" y="2174875"/>
            <a:ext cx="319279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486184" y="1535113"/>
            <a:ext cx="3200616" cy="639762"/>
          </a:xfrm>
        </p:spPr>
        <p:txBody>
          <a:bodyPr anchor="b">
            <a:normAutofit/>
          </a:bodyPr>
          <a:lstStyle>
            <a:lvl1pPr marL="0" indent="0">
              <a:buNone/>
              <a:defRPr sz="2000" b="1" i="0">
                <a:solidFill>
                  <a:srgbClr val="4A4D4D"/>
                </a:solidFill>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486184" y="2174875"/>
            <a:ext cx="320061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868244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pic>
        <p:nvPicPr>
          <p:cNvPr id="7" name="Picture 6" descr="Standard-Slide-9.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8229599" cy="1143000"/>
          </a:xfrm>
        </p:spPr>
        <p:txBody>
          <a:bodyPr>
            <a:noAutofit/>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normAutofit/>
          </a:bodyPr>
          <a:lstStyle>
            <a:lvl1pPr marL="0" indent="0">
              <a:buNone/>
              <a:defRPr sz="2000" b="1" i="0">
                <a:solidFill>
                  <a:srgbClr val="4A4D4D"/>
                </a:solidFill>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normAutofit/>
          </a:bodyPr>
          <a:lstStyle>
            <a:lvl1pPr marL="0" indent="0">
              <a:buNone/>
              <a:defRPr sz="2000" b="1" i="0">
                <a:solidFill>
                  <a:srgbClr val="4A4D4D"/>
                </a:solidFill>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34697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5" name="Picture 4" descr="Standard-Slide-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364956" y="1551815"/>
            <a:ext cx="8364817" cy="1470025"/>
          </a:xfrm>
        </p:spPr>
        <p:txBody>
          <a:bodyPr/>
          <a:lstStyle>
            <a:lvl1pPr>
              <a:defRPr>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296946"/>
            <a:ext cx="6400800" cy="1106334"/>
          </a:xfrm>
        </p:spPr>
        <p:txBody>
          <a:bodyPr/>
          <a:lstStyle>
            <a:lvl1pPr marL="0" indent="0" algn="ctr">
              <a:buNone/>
              <a:defRPr>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4393545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pic>
        <p:nvPicPr>
          <p:cNvPr id="7" name="Picture 6" descr="Standard-Slide-10.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8229599" cy="1143000"/>
          </a:xfrm>
        </p:spPr>
        <p:txBody>
          <a:bodyPr>
            <a:noAutofit/>
          </a:bodyPr>
          <a:lstStyle>
            <a:lvl1pPr>
              <a:defRPr sz="3600">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normAutofit/>
          </a:bodyPr>
          <a:lstStyle>
            <a:lvl1pPr marL="0" indent="0">
              <a:buNone/>
              <a:defRPr sz="2000" b="1" i="0">
                <a:solidFill>
                  <a:schemeClr val="bg1"/>
                </a:solidFill>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normAutofit/>
          </a:bodyPr>
          <a:lstStyle>
            <a:lvl1pPr marL="0" indent="0">
              <a:buNone/>
              <a:defRPr sz="2000" b="1" i="0">
                <a:solidFill>
                  <a:schemeClr val="bg1"/>
                </a:solidFill>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346979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3_Comparison">
    <p:spTree>
      <p:nvGrpSpPr>
        <p:cNvPr id="1" name=""/>
        <p:cNvGrpSpPr/>
        <p:nvPr/>
      </p:nvGrpSpPr>
      <p:grpSpPr>
        <a:xfrm>
          <a:off x="0" y="0"/>
          <a:ext cx="0" cy="0"/>
          <a:chOff x="0" y="0"/>
          <a:chExt cx="0" cy="0"/>
        </a:xfrm>
      </p:grpSpPr>
      <p:pic>
        <p:nvPicPr>
          <p:cNvPr id="7" name="Picture 6"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22596" y="274638"/>
            <a:ext cx="6964203" cy="1143000"/>
          </a:xfrm>
        </p:spPr>
        <p:txBody>
          <a:bodyPr>
            <a:noAutofit/>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normAutofit/>
          </a:bodyPr>
          <a:lstStyle>
            <a:lvl1pPr marL="0" indent="0">
              <a:buNone/>
              <a:defRPr sz="2000" b="1" i="0">
                <a:solidFill>
                  <a:srgbClr val="4A4D4D"/>
                </a:solidFill>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normAutofit/>
          </a:bodyPr>
          <a:lstStyle>
            <a:lvl1pPr marL="0" indent="0">
              <a:buNone/>
              <a:defRPr sz="2000" b="1" i="0">
                <a:solidFill>
                  <a:srgbClr val="4A4D4D"/>
                </a:solidFill>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346979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4_Comparison">
    <p:spTree>
      <p:nvGrpSpPr>
        <p:cNvPr id="1" name=""/>
        <p:cNvGrpSpPr/>
        <p:nvPr/>
      </p:nvGrpSpPr>
      <p:grpSpPr>
        <a:xfrm>
          <a:off x="0" y="0"/>
          <a:ext cx="0" cy="0"/>
          <a:chOff x="0" y="0"/>
          <a:chExt cx="0" cy="0"/>
        </a:xfrm>
      </p:grpSpPr>
      <p:pic>
        <p:nvPicPr>
          <p:cNvPr id="7" name="Picture 6" descr="Standard-Slide-15.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22596" y="274638"/>
            <a:ext cx="6964203" cy="1143000"/>
          </a:xfrm>
        </p:spPr>
        <p:txBody>
          <a:bodyPr>
            <a:noAutofit/>
          </a:bodyPr>
          <a:lstStyle>
            <a:lvl1pPr>
              <a:defRPr sz="3600">
                <a:solidFill>
                  <a:srgbClr val="FFFFFF"/>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normAutofit/>
          </a:bodyPr>
          <a:lstStyle>
            <a:lvl1pPr marL="0" indent="0">
              <a:buNone/>
              <a:defRPr sz="2000" b="1" i="0">
                <a:solidFill>
                  <a:srgbClr val="FFFFFF"/>
                </a:solidFill>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rgbClr val="FFFFFF"/>
                </a:solidFill>
              </a:defRPr>
            </a:lvl1pPr>
            <a:lvl2pPr>
              <a:defRPr sz="2000">
                <a:solidFill>
                  <a:srgbClr val="FFFFFF"/>
                </a:solidFill>
              </a:defRPr>
            </a:lvl2pPr>
            <a:lvl3pPr>
              <a:defRPr sz="1800">
                <a:solidFill>
                  <a:srgbClr val="FFFFFF"/>
                </a:solidFill>
              </a:defRPr>
            </a:lvl3pPr>
            <a:lvl4pPr>
              <a:defRPr sz="1600">
                <a:solidFill>
                  <a:srgbClr val="FFFFFF"/>
                </a:solidFill>
              </a:defRPr>
            </a:lvl4pPr>
            <a:lvl5pPr>
              <a:defRPr sz="1600">
                <a:solidFill>
                  <a:srgbClr val="FFFFFF"/>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normAutofit/>
          </a:bodyPr>
          <a:lstStyle>
            <a:lvl1pPr marL="0" indent="0">
              <a:buNone/>
              <a:defRPr sz="2000" b="1" i="0">
                <a:solidFill>
                  <a:srgbClr val="FFFFFF"/>
                </a:solidFill>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solidFill>
                  <a:srgbClr val="FFFFFF"/>
                </a:solidFill>
              </a:defRPr>
            </a:lvl1pPr>
            <a:lvl2pPr>
              <a:defRPr sz="2000">
                <a:solidFill>
                  <a:srgbClr val="FFFFFF"/>
                </a:solidFill>
              </a:defRPr>
            </a:lvl2pPr>
            <a:lvl3pPr>
              <a:defRPr sz="1800">
                <a:solidFill>
                  <a:srgbClr val="FFFFFF"/>
                </a:solidFill>
              </a:defRPr>
            </a:lvl3pPr>
            <a:lvl4pPr>
              <a:defRPr sz="1600">
                <a:solidFill>
                  <a:srgbClr val="FFFFFF"/>
                </a:solidFill>
              </a:defRPr>
            </a:lvl4pPr>
            <a:lvl5pPr>
              <a:defRPr sz="1600">
                <a:solidFill>
                  <a:srgbClr val="FFFFFF"/>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346979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5_Comparison">
    <p:spTree>
      <p:nvGrpSpPr>
        <p:cNvPr id="1" name=""/>
        <p:cNvGrpSpPr/>
        <p:nvPr/>
      </p:nvGrpSpPr>
      <p:grpSpPr>
        <a:xfrm>
          <a:off x="0" y="0"/>
          <a:ext cx="0" cy="0"/>
          <a:chOff x="0" y="0"/>
          <a:chExt cx="0" cy="0"/>
        </a:xfrm>
      </p:grpSpPr>
      <p:pic>
        <p:nvPicPr>
          <p:cNvPr id="7" name="Picture 6"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8229599" cy="1143000"/>
          </a:xfrm>
        </p:spPr>
        <p:txBody>
          <a:bodyPr>
            <a:noAutofit/>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normAutofit/>
          </a:bodyPr>
          <a:lstStyle>
            <a:lvl1pPr marL="0" indent="0">
              <a:buNone/>
              <a:defRPr sz="2000" b="1" i="0">
                <a:solidFill>
                  <a:schemeClr val="accent4"/>
                </a:solidFill>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normAutofit/>
          </a:bodyPr>
          <a:lstStyle>
            <a:lvl1pPr marL="0" indent="0">
              <a:buNone/>
              <a:defRPr sz="2000" b="1" i="0">
                <a:solidFill>
                  <a:schemeClr val="accent4"/>
                </a:solidFill>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346979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6_Comparison">
    <p:spTree>
      <p:nvGrpSpPr>
        <p:cNvPr id="1" name=""/>
        <p:cNvGrpSpPr/>
        <p:nvPr/>
      </p:nvGrpSpPr>
      <p:grpSpPr>
        <a:xfrm>
          <a:off x="0" y="0"/>
          <a:ext cx="0" cy="0"/>
          <a:chOff x="0" y="0"/>
          <a:chExt cx="0" cy="0"/>
        </a:xfrm>
      </p:grpSpPr>
      <p:pic>
        <p:nvPicPr>
          <p:cNvPr id="7" name="Picture 6" descr="Standard-Slide-17.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274638"/>
            <a:ext cx="8229599" cy="1143000"/>
          </a:xfrm>
        </p:spPr>
        <p:txBody>
          <a:bodyPr>
            <a:noAutofit/>
          </a:bodyPr>
          <a:lstStyle>
            <a:lvl1pPr>
              <a:defRPr sz="3600">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normAutofit/>
          </a:bodyPr>
          <a:lstStyle>
            <a:lvl1pPr marL="0" indent="0">
              <a:buNone/>
              <a:defRPr sz="2000" b="1" i="0">
                <a:solidFill>
                  <a:schemeClr val="bg1"/>
                </a:solidFill>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normAutofit/>
          </a:bodyPr>
          <a:lstStyle>
            <a:lvl1pPr marL="0" indent="0">
              <a:buNone/>
              <a:defRPr sz="2000" b="1" i="0">
                <a:solidFill>
                  <a:schemeClr val="bg1"/>
                </a:solidFill>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346979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pic>
        <p:nvPicPr>
          <p:cNvPr id="3" name="Picture 2"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18004" y="274638"/>
            <a:ext cx="6768796" cy="1143000"/>
          </a:xfrm>
        </p:spPr>
        <p:txBody>
          <a:bodyPr>
            <a:noAutofit/>
          </a:bodyPr>
          <a:lstStyle>
            <a:lvl1pPr>
              <a:defRPr sz="3600"/>
            </a:lvl1pPr>
          </a:lstStyle>
          <a:p>
            <a:r>
              <a:rPr lang="en-US" smtClean="0"/>
              <a:t>Click to edit Master title style</a:t>
            </a:r>
            <a:endParaRPr lang="en-US" dirty="0"/>
          </a:p>
        </p:txBody>
      </p:sp>
    </p:spTree>
    <p:extLst>
      <p:ext uri="{BB962C8B-B14F-4D97-AF65-F5344CB8AC3E}">
        <p14:creationId xmlns:p14="http://schemas.microsoft.com/office/powerpoint/2010/main" val="9652784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descr="Standard-Slide-9.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902" y="274638"/>
            <a:ext cx="8228898" cy="1143000"/>
          </a:xfrm>
        </p:spPr>
        <p:txBody>
          <a:bodyPr>
            <a:noAutofit/>
          </a:bodyPr>
          <a:lstStyle>
            <a:lvl1pPr>
              <a:defRPr sz="3600"/>
            </a:lvl1pPr>
          </a:lstStyle>
          <a:p>
            <a:r>
              <a:rPr lang="en-US" smtClean="0"/>
              <a:t>Click to edit Master title style</a:t>
            </a:r>
            <a:endParaRPr lang="en-US" dirty="0"/>
          </a:p>
        </p:txBody>
      </p:sp>
    </p:spTree>
    <p:extLst>
      <p:ext uri="{BB962C8B-B14F-4D97-AF65-F5344CB8AC3E}">
        <p14:creationId xmlns:p14="http://schemas.microsoft.com/office/powerpoint/2010/main" val="10847129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pic>
        <p:nvPicPr>
          <p:cNvPr id="3" name="Picture 2" descr="Standard-Slide-10.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902" y="274638"/>
            <a:ext cx="8228898" cy="1143000"/>
          </a:xfrm>
        </p:spPr>
        <p:txBody>
          <a:bodyPr>
            <a:noAutofit/>
          </a:bodyPr>
          <a:lstStyle>
            <a:lvl1pPr>
              <a:defRPr sz="3600">
                <a:solidFill>
                  <a:srgbClr val="FFFFFF"/>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9652784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pic>
        <p:nvPicPr>
          <p:cNvPr id="3" name="Picture 2"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649606" y="274638"/>
            <a:ext cx="7037194" cy="1143000"/>
          </a:xfrm>
        </p:spPr>
        <p:txBody>
          <a:bodyPr>
            <a:noAutofit/>
          </a:bodyPr>
          <a:lstStyle>
            <a:lvl1pPr>
              <a:defRPr sz="3600"/>
            </a:lvl1pPr>
          </a:lstStyle>
          <a:p>
            <a:r>
              <a:rPr lang="en-US" smtClean="0"/>
              <a:t>Click to edit Master title style</a:t>
            </a:r>
            <a:endParaRPr lang="en-US" dirty="0"/>
          </a:p>
        </p:txBody>
      </p:sp>
    </p:spTree>
    <p:extLst>
      <p:ext uri="{BB962C8B-B14F-4D97-AF65-F5344CB8AC3E}">
        <p14:creationId xmlns:p14="http://schemas.microsoft.com/office/powerpoint/2010/main" val="9652784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pic>
        <p:nvPicPr>
          <p:cNvPr id="3" name="Picture 2" descr="Standard-Slide-15.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649606" y="274638"/>
            <a:ext cx="7037194" cy="1143000"/>
          </a:xfrm>
        </p:spPr>
        <p:txBody>
          <a:bodyPr>
            <a:noAutofit/>
          </a:bodyPr>
          <a:lstStyle>
            <a:lvl1pPr>
              <a:defRPr sz="3600">
                <a:solidFill>
                  <a:srgbClr val="FFFFFF"/>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965278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5" name="Picture 4" descr="Standard-Slide-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364956" y="1551815"/>
            <a:ext cx="8364817" cy="1470025"/>
          </a:xfrm>
        </p:spPr>
        <p:txBody>
          <a:bodyPr/>
          <a:lstStyle>
            <a:lvl1pPr>
              <a:defRPr>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296946"/>
            <a:ext cx="6400800" cy="1106334"/>
          </a:xfrm>
        </p:spPr>
        <p:txBody>
          <a:bodyPr/>
          <a:lstStyle>
            <a:lvl1pPr marL="0" indent="0" algn="ctr">
              <a:buNone/>
              <a:defRPr>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4393545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pic>
        <p:nvPicPr>
          <p:cNvPr id="3" name="Picture 2"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902" y="274638"/>
            <a:ext cx="8228898" cy="1143000"/>
          </a:xfrm>
        </p:spPr>
        <p:txBody>
          <a:bodyPr>
            <a:noAutofit/>
          </a:bodyPr>
          <a:lstStyle>
            <a:lvl1pPr>
              <a:defRPr sz="3600"/>
            </a:lvl1pPr>
          </a:lstStyle>
          <a:p>
            <a:r>
              <a:rPr lang="en-US" smtClean="0"/>
              <a:t>Click to edit Master title style</a:t>
            </a:r>
            <a:endParaRPr lang="en-US" dirty="0"/>
          </a:p>
        </p:txBody>
      </p:sp>
    </p:spTree>
    <p:extLst>
      <p:ext uri="{BB962C8B-B14F-4D97-AF65-F5344CB8AC3E}">
        <p14:creationId xmlns:p14="http://schemas.microsoft.com/office/powerpoint/2010/main" val="9652784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pic>
        <p:nvPicPr>
          <p:cNvPr id="3" name="Picture 2" descr="Standard-Slide-17.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902" y="274638"/>
            <a:ext cx="8228898" cy="1143000"/>
          </a:xfrm>
        </p:spPr>
        <p:txBody>
          <a:bodyPr>
            <a:noAutofit/>
          </a:bodyPr>
          <a:lstStyle>
            <a:lvl1pPr>
              <a:defRPr sz="3600">
                <a:solidFill>
                  <a:srgbClr val="FFFFFF"/>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9652784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492246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2" name="Picture 1" descr="Standard-Slide-9.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272631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2" name="Picture 1" descr="Standard-Slide-10.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272631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pic>
        <p:nvPicPr>
          <p:cNvPr id="2" name="Picture 1"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272631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pic>
        <p:nvPicPr>
          <p:cNvPr id="2" name="Picture 1" descr="Standard-Slide-15.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272631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pic>
        <p:nvPicPr>
          <p:cNvPr id="2" name="Picture 1"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272631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pic>
        <p:nvPicPr>
          <p:cNvPr id="2" name="Picture 1" descr="Standard-Slide-17.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272631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5_Content with Caption">
    <p:spTree>
      <p:nvGrpSpPr>
        <p:cNvPr id="1" name=""/>
        <p:cNvGrpSpPr/>
        <p:nvPr/>
      </p:nvGrpSpPr>
      <p:grpSpPr>
        <a:xfrm>
          <a:off x="0" y="0"/>
          <a:ext cx="0" cy="0"/>
          <a:chOff x="0" y="0"/>
          <a:chExt cx="0" cy="0"/>
        </a:xfrm>
      </p:grpSpPr>
      <p:pic>
        <p:nvPicPr>
          <p:cNvPr id="5" name="Picture 4"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61356" y="277132"/>
            <a:ext cx="239303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4579020" y="273050"/>
            <a:ext cx="4107780" cy="621559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961356" y="1439182"/>
            <a:ext cx="2393033" cy="5049458"/>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7753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866167" y="274638"/>
            <a:ext cx="6820632" cy="1143000"/>
          </a:xfrm>
        </p:spPr>
        <p:txBody>
          <a:bodyPr>
            <a:no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a:xfrm>
            <a:off x="1866166" y="1600200"/>
            <a:ext cx="682063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203822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Standard-Slide-9.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273050"/>
            <a:ext cx="3008313" cy="2461272"/>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734322"/>
            <a:ext cx="3008313" cy="339184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182203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pic>
        <p:nvPicPr>
          <p:cNvPr id="5" name="Picture 4" descr="Standard-Slide-10.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1572272"/>
            <a:ext cx="3008313" cy="1162050"/>
          </a:xfrm>
        </p:spPr>
        <p:txBody>
          <a:bodyPr anchor="b"/>
          <a:lstStyle>
            <a:lvl1pPr algn="l">
              <a:defRPr sz="2000" b="1">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2734322"/>
            <a:ext cx="3008313" cy="3391840"/>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77537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pic>
        <p:nvPicPr>
          <p:cNvPr id="5" name="Picture 4"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1572272"/>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2734322"/>
            <a:ext cx="3008313" cy="339184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77537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3_Content with Caption">
    <p:spTree>
      <p:nvGrpSpPr>
        <p:cNvPr id="1" name=""/>
        <p:cNvGrpSpPr/>
        <p:nvPr/>
      </p:nvGrpSpPr>
      <p:grpSpPr>
        <a:xfrm>
          <a:off x="0" y="0"/>
          <a:ext cx="0" cy="0"/>
          <a:chOff x="0" y="0"/>
          <a:chExt cx="0" cy="0"/>
        </a:xfrm>
      </p:grpSpPr>
      <p:pic>
        <p:nvPicPr>
          <p:cNvPr id="5" name="Picture 4" descr="Standard-Slide-15.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1572272"/>
            <a:ext cx="3008313" cy="1162050"/>
          </a:xfrm>
        </p:spPr>
        <p:txBody>
          <a:bodyPr anchor="b"/>
          <a:lstStyle>
            <a:lvl1pPr algn="l">
              <a:defRPr sz="2000" b="1">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solidFill>
                  <a:srgbClr val="FFFFFF"/>
                </a:solidFill>
              </a:defRPr>
            </a:lvl1pPr>
            <a:lvl2pPr>
              <a:defRPr sz="2800">
                <a:solidFill>
                  <a:srgbClr val="FFFFFF"/>
                </a:solidFill>
              </a:defRPr>
            </a:lvl2pPr>
            <a:lvl3pPr>
              <a:defRPr sz="2400">
                <a:solidFill>
                  <a:srgbClr val="FFFFFF"/>
                </a:solidFill>
              </a:defRPr>
            </a:lvl3pPr>
            <a:lvl4pPr>
              <a:defRPr sz="2000">
                <a:solidFill>
                  <a:srgbClr val="FFFFFF"/>
                </a:solidFill>
              </a:defRPr>
            </a:lvl4pPr>
            <a:lvl5pPr>
              <a:defRPr sz="2000">
                <a:solidFill>
                  <a:srgbClr val="FFFFFF"/>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2734322"/>
            <a:ext cx="3008313" cy="3391840"/>
          </a:xfrm>
        </p:spPr>
        <p:txBody>
          <a:bodyPr/>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77537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6_Content with Caption">
    <p:spTree>
      <p:nvGrpSpPr>
        <p:cNvPr id="1" name=""/>
        <p:cNvGrpSpPr/>
        <p:nvPr/>
      </p:nvGrpSpPr>
      <p:grpSpPr>
        <a:xfrm>
          <a:off x="0" y="0"/>
          <a:ext cx="0" cy="0"/>
          <a:chOff x="0" y="0"/>
          <a:chExt cx="0" cy="0"/>
        </a:xfrm>
      </p:grpSpPr>
      <p:pic>
        <p:nvPicPr>
          <p:cNvPr id="5" name="Picture 4"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1572272"/>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2734322"/>
            <a:ext cx="3008313" cy="339184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91540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4_Content with Caption">
    <p:spTree>
      <p:nvGrpSpPr>
        <p:cNvPr id="1" name=""/>
        <p:cNvGrpSpPr/>
        <p:nvPr/>
      </p:nvGrpSpPr>
      <p:grpSpPr>
        <a:xfrm>
          <a:off x="0" y="0"/>
          <a:ext cx="0" cy="0"/>
          <a:chOff x="0" y="0"/>
          <a:chExt cx="0" cy="0"/>
        </a:xfrm>
      </p:grpSpPr>
      <p:pic>
        <p:nvPicPr>
          <p:cNvPr id="5" name="Picture 4" descr="Standard-Slide-17.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1572272"/>
            <a:ext cx="3008313" cy="1162050"/>
          </a:xfrm>
        </p:spPr>
        <p:txBody>
          <a:bodyPr anchor="b"/>
          <a:lstStyle>
            <a:lvl1pPr algn="l">
              <a:defRPr sz="2000" b="1">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solidFill>
                  <a:srgbClr val="FFFFFF"/>
                </a:solidFill>
              </a:defRPr>
            </a:lvl1pPr>
            <a:lvl2pPr>
              <a:defRPr sz="2800">
                <a:solidFill>
                  <a:srgbClr val="FFFFFF"/>
                </a:solidFill>
              </a:defRPr>
            </a:lvl2pPr>
            <a:lvl3pPr>
              <a:defRPr sz="2400">
                <a:solidFill>
                  <a:srgbClr val="FFFFFF"/>
                </a:solidFill>
              </a:defRPr>
            </a:lvl3pPr>
            <a:lvl4pPr>
              <a:defRPr sz="2000">
                <a:solidFill>
                  <a:srgbClr val="FFFFFF"/>
                </a:solidFill>
              </a:defRPr>
            </a:lvl4pPr>
            <a:lvl5pPr>
              <a:defRPr sz="2000">
                <a:solidFill>
                  <a:srgbClr val="FFFFFF"/>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2734322"/>
            <a:ext cx="3008313" cy="3391840"/>
          </a:xfrm>
        </p:spPr>
        <p:txBody>
          <a:bodyPr/>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77537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483488" y="4800600"/>
            <a:ext cx="5486400" cy="566738"/>
          </a:xfrm>
        </p:spPr>
        <p:txBody>
          <a:bodyPr anchor="b"/>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24834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2483488" y="5367338"/>
            <a:ext cx="5486400" cy="804862"/>
          </a:xfrm>
        </p:spPr>
        <p:txBody>
          <a:bodyPr/>
          <a:lstStyle>
            <a:lvl1pPr marL="0" indent="0">
              <a:buNone/>
              <a:defRPr sz="14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159831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pic>
        <p:nvPicPr>
          <p:cNvPr id="5" name="Picture 4" descr="Standard-Slide-9.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09022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pic>
        <p:nvPicPr>
          <p:cNvPr id="5" name="Picture 4" descr="Standard-Slide-10.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92288" y="4800600"/>
            <a:ext cx="5486400" cy="566738"/>
          </a:xfrm>
        </p:spPr>
        <p:txBody>
          <a:bodyPr anchor="b"/>
          <a:lstStyle>
            <a:lvl1pPr algn="l">
              <a:defRPr sz="2000" b="1">
                <a:solidFill>
                  <a:srgbClr val="FFFFFF"/>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solidFill>
                  <a:srgbClr val="FFFFFF"/>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09022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3_Picture with Caption">
    <p:spTree>
      <p:nvGrpSpPr>
        <p:cNvPr id="1" name=""/>
        <p:cNvGrpSpPr/>
        <p:nvPr/>
      </p:nvGrpSpPr>
      <p:grpSpPr>
        <a:xfrm>
          <a:off x="0" y="0"/>
          <a:ext cx="0" cy="0"/>
          <a:chOff x="0" y="0"/>
          <a:chExt cx="0" cy="0"/>
        </a:xfrm>
      </p:grpSpPr>
      <p:pic>
        <p:nvPicPr>
          <p:cNvPr id="5" name="Picture 4"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09022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4" name="Picture 3" descr="Standard-Slide-9.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45586" y="274638"/>
            <a:ext cx="8341213" cy="1143000"/>
          </a:xfrm>
        </p:spPr>
        <p:txBody>
          <a:bodyPr>
            <a:no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a:xfrm>
            <a:off x="345586" y="1600200"/>
            <a:ext cx="834121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50981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4_Picture with Caption">
    <p:spTree>
      <p:nvGrpSpPr>
        <p:cNvPr id="1" name=""/>
        <p:cNvGrpSpPr/>
        <p:nvPr/>
      </p:nvGrpSpPr>
      <p:grpSpPr>
        <a:xfrm>
          <a:off x="0" y="0"/>
          <a:ext cx="0" cy="0"/>
          <a:chOff x="0" y="0"/>
          <a:chExt cx="0" cy="0"/>
        </a:xfrm>
      </p:grpSpPr>
      <p:pic>
        <p:nvPicPr>
          <p:cNvPr id="5" name="Picture 4" descr="Standard-Slide-15.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92288" y="4800600"/>
            <a:ext cx="5486400" cy="566738"/>
          </a:xfrm>
        </p:spPr>
        <p:txBody>
          <a:bodyPr anchor="b"/>
          <a:lstStyle>
            <a:lvl1pPr algn="l">
              <a:defRPr sz="2000" b="1">
                <a:solidFill>
                  <a:srgbClr val="FFFFFF"/>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solidFill>
                  <a:srgbClr val="FFFFFF"/>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09022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5_Picture with Caption">
    <p:spTree>
      <p:nvGrpSpPr>
        <p:cNvPr id="1" name=""/>
        <p:cNvGrpSpPr/>
        <p:nvPr/>
      </p:nvGrpSpPr>
      <p:grpSpPr>
        <a:xfrm>
          <a:off x="0" y="0"/>
          <a:ext cx="0" cy="0"/>
          <a:chOff x="0" y="0"/>
          <a:chExt cx="0" cy="0"/>
        </a:xfrm>
      </p:grpSpPr>
      <p:pic>
        <p:nvPicPr>
          <p:cNvPr id="5" name="Picture 4"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09022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6_Picture with Caption">
    <p:spTree>
      <p:nvGrpSpPr>
        <p:cNvPr id="1" name=""/>
        <p:cNvGrpSpPr/>
        <p:nvPr/>
      </p:nvGrpSpPr>
      <p:grpSpPr>
        <a:xfrm>
          <a:off x="0" y="0"/>
          <a:ext cx="0" cy="0"/>
          <a:chOff x="0" y="0"/>
          <a:chExt cx="0" cy="0"/>
        </a:xfrm>
      </p:grpSpPr>
      <p:pic>
        <p:nvPicPr>
          <p:cNvPr id="5" name="Picture 4" descr="Standard-Slide-17.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92288" y="4800600"/>
            <a:ext cx="5486400" cy="566738"/>
          </a:xfrm>
        </p:spPr>
        <p:txBody>
          <a:bodyPr anchor="b"/>
          <a:lstStyle>
            <a:lvl1pPr algn="l">
              <a:defRPr sz="2000" b="1">
                <a:solidFill>
                  <a:srgbClr val="FFFFFF"/>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solidFill>
                  <a:srgbClr val="FFFFFF"/>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0902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5" name="Picture 4" descr="Standard-Slide-10.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45586" y="274638"/>
            <a:ext cx="8341213" cy="1143000"/>
          </a:xfrm>
        </p:spPr>
        <p:txBody>
          <a:bodyPr>
            <a:noAutofit/>
          </a:bodyPr>
          <a:lstStyle>
            <a:lvl1pPr>
              <a:defRPr sz="3600">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45586" y="1600200"/>
            <a:ext cx="8341213" cy="4525963"/>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009143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5" name="Picture 4"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866167" y="274638"/>
            <a:ext cx="6820632" cy="1143000"/>
          </a:xfrm>
        </p:spPr>
        <p:txBody>
          <a:bodyPr>
            <a:noAutofit/>
          </a:bodyPr>
          <a:lstStyle>
            <a:lvl1pPr>
              <a:defRPr sz="3600">
                <a:solidFill>
                  <a:srgbClr val="000000"/>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28308" y="1600200"/>
            <a:ext cx="8358492" cy="452596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487398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4" name="Picture 3" descr="Standard-Slide-15.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866167" y="274638"/>
            <a:ext cx="6820632" cy="1143000"/>
          </a:xfrm>
        </p:spPr>
        <p:txBody>
          <a:bodyPr>
            <a:noAutofit/>
          </a:bodyPr>
          <a:lstStyle>
            <a:lvl1pPr>
              <a:defRPr sz="360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28308" y="1600200"/>
            <a:ext cx="8358492" cy="4525963"/>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10653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pic>
        <p:nvPicPr>
          <p:cNvPr id="5" name="Picture 4"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45586" y="274638"/>
            <a:ext cx="8341213" cy="1143000"/>
          </a:xfrm>
        </p:spPr>
        <p:txBody>
          <a:bodyPr>
            <a:no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a:xfrm>
            <a:off x="345586" y="1600200"/>
            <a:ext cx="834121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0043972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83661" r:id="rId1"/>
    <p:sldLayoutId id="2147483669" r:id="rId2"/>
    <p:sldLayoutId id="2147483670" r:id="rId3"/>
    <p:sldLayoutId id="2147483662" r:id="rId4"/>
    <p:sldLayoutId id="2147483671" r:id="rId5"/>
    <p:sldLayoutId id="2147483672" r:id="rId6"/>
    <p:sldLayoutId id="2147483674" r:id="rId7"/>
    <p:sldLayoutId id="2147483673" r:id="rId8"/>
    <p:sldLayoutId id="2147483675" r:id="rId9"/>
    <p:sldLayoutId id="2147483676" r:id="rId10"/>
    <p:sldLayoutId id="2147483663" r:id="rId11"/>
    <p:sldLayoutId id="2147483677" r:id="rId12"/>
    <p:sldLayoutId id="2147483678" r:id="rId13"/>
    <p:sldLayoutId id="2147483679" r:id="rId14"/>
    <p:sldLayoutId id="2147483680" r:id="rId15"/>
    <p:sldLayoutId id="2147483681" r:id="rId16"/>
    <p:sldLayoutId id="2147483682" r:id="rId17"/>
    <p:sldLayoutId id="2147483664" r:id="rId18"/>
    <p:sldLayoutId id="2147483683" r:id="rId19"/>
    <p:sldLayoutId id="2147483684" r:id="rId20"/>
    <p:sldLayoutId id="2147483685" r:id="rId21"/>
    <p:sldLayoutId id="2147483686" r:id="rId22"/>
    <p:sldLayoutId id="2147483687" r:id="rId23"/>
    <p:sldLayoutId id="2147483688" r:id="rId24"/>
    <p:sldLayoutId id="2147483694" r:id="rId25"/>
    <p:sldLayoutId id="2147483665" r:id="rId26"/>
    <p:sldLayoutId id="2147483689" r:id="rId27"/>
    <p:sldLayoutId id="2147483690" r:id="rId28"/>
    <p:sldLayoutId id="2147483691" r:id="rId29"/>
    <p:sldLayoutId id="2147483692" r:id="rId30"/>
    <p:sldLayoutId id="2147483693" r:id="rId31"/>
    <p:sldLayoutId id="2147483666" r:id="rId32"/>
    <p:sldLayoutId id="2147483695" r:id="rId33"/>
    <p:sldLayoutId id="2147483696" r:id="rId34"/>
    <p:sldLayoutId id="2147483697" r:id="rId35"/>
    <p:sldLayoutId id="2147483698" r:id="rId36"/>
    <p:sldLayoutId id="2147483699" r:id="rId37"/>
    <p:sldLayoutId id="2147483700" r:id="rId38"/>
    <p:sldLayoutId id="2147483705" r:id="rId39"/>
    <p:sldLayoutId id="2147483667" r:id="rId40"/>
    <p:sldLayoutId id="2147483701" r:id="rId41"/>
    <p:sldLayoutId id="2147483702" r:id="rId42"/>
    <p:sldLayoutId id="2147483703" r:id="rId43"/>
    <p:sldLayoutId id="2147483706" r:id="rId44"/>
    <p:sldLayoutId id="2147483704" r:id="rId45"/>
    <p:sldLayoutId id="2147483668" r:id="rId46"/>
    <p:sldLayoutId id="2147483707" r:id="rId47"/>
    <p:sldLayoutId id="2147483708" r:id="rId48"/>
    <p:sldLayoutId id="2147483709" r:id="rId49"/>
    <p:sldLayoutId id="2147483710" r:id="rId50"/>
    <p:sldLayoutId id="2147483711" r:id="rId51"/>
    <p:sldLayoutId id="2147483712" r:id="rId52"/>
  </p:sldLayoutIdLst>
  <p:txStyles>
    <p:titleStyle>
      <a:lvl1pPr algn="ctr" defTabSz="457200" rtl="0" eaLnBrk="1" latinLnBrk="0" hangingPunct="1">
        <a:spcBef>
          <a:spcPct val="0"/>
        </a:spcBef>
        <a:buNone/>
        <a:defRPr sz="4400" b="1" kern="1200">
          <a:solidFill>
            <a:schemeClr val="tx1"/>
          </a:solidFill>
          <a:latin typeface="Avenir Next Regular"/>
          <a:ea typeface="+mj-ea"/>
          <a:cs typeface="Avenir Next Regular"/>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Mercury Display"/>
          <a:ea typeface="+mn-ea"/>
          <a:cs typeface="Mercury Display"/>
        </a:defRPr>
      </a:lvl1pPr>
      <a:lvl2pPr marL="742950" indent="-285750" algn="l" defTabSz="457200" rtl="0" eaLnBrk="1" latinLnBrk="0" hangingPunct="1">
        <a:spcBef>
          <a:spcPct val="20000"/>
        </a:spcBef>
        <a:buFont typeface="Arial"/>
        <a:buChar char="–"/>
        <a:defRPr sz="2800" b="0" i="0" kern="1200">
          <a:solidFill>
            <a:schemeClr val="tx1"/>
          </a:solidFill>
          <a:latin typeface="Mercury Display"/>
          <a:ea typeface="+mn-ea"/>
          <a:cs typeface="Mercury Display"/>
        </a:defRPr>
      </a:lvl2pPr>
      <a:lvl3pPr marL="1143000" indent="-228600" algn="l" defTabSz="457200" rtl="0" eaLnBrk="1" latinLnBrk="0" hangingPunct="1">
        <a:spcBef>
          <a:spcPct val="20000"/>
        </a:spcBef>
        <a:buFont typeface="Arial"/>
        <a:buChar char="•"/>
        <a:defRPr sz="2400" b="0" i="0" kern="1200">
          <a:solidFill>
            <a:schemeClr val="tx1"/>
          </a:solidFill>
          <a:latin typeface="Mercury Display"/>
          <a:ea typeface="+mn-ea"/>
          <a:cs typeface="Mercury Display"/>
        </a:defRPr>
      </a:lvl3pPr>
      <a:lvl4pPr marL="16002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14.jpg"/><Relationship Id="rId4" Type="http://schemas.openxmlformats.org/officeDocument/2006/relationships/image" Target="../media/image13.jpg"/></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34.xml"/><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34.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 Id="rId4" Type="http://schemas.microsoft.com/office/2007/relationships/hdphoto" Target="../media/hdphoto3.wdp"/></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xml"/><Relationship Id="rId1" Type="http://schemas.openxmlformats.org/officeDocument/2006/relationships/vmlDrawing" Target="../drawings/vmlDrawing1.vml"/><Relationship Id="rId4" Type="http://schemas.openxmlformats.org/officeDocument/2006/relationships/image" Target="../media/image44.w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 y="148465"/>
            <a:ext cx="9235440" cy="1470025"/>
          </a:xfrm>
        </p:spPr>
        <p:txBody>
          <a:bodyPr>
            <a:noAutofit/>
          </a:bodyPr>
          <a:lstStyle/>
          <a:p>
            <a:r>
              <a:rPr lang="en-US" sz="3200" dirty="0" smtClean="0"/>
              <a:t>Surgical Management of Movement Disorders and an </a:t>
            </a:r>
            <a:r>
              <a:rPr lang="en-US" sz="3200" smtClean="0"/>
              <a:t>Update on Parkinson’s </a:t>
            </a:r>
            <a:r>
              <a:rPr lang="en-US" sz="3200" dirty="0" smtClean="0"/>
              <a:t>Disease</a:t>
            </a:r>
            <a:endParaRPr lang="en-US" sz="3200" dirty="0"/>
          </a:p>
        </p:txBody>
      </p:sp>
      <p:sp>
        <p:nvSpPr>
          <p:cNvPr id="3" name="Subtitle 2"/>
          <p:cNvSpPr>
            <a:spLocks noGrp="1"/>
          </p:cNvSpPr>
          <p:nvPr>
            <p:ph type="subTitle" idx="1"/>
          </p:nvPr>
        </p:nvSpPr>
        <p:spPr>
          <a:xfrm>
            <a:off x="1371600" y="3354916"/>
            <a:ext cx="6400800" cy="1894417"/>
          </a:xfrm>
        </p:spPr>
        <p:txBody>
          <a:bodyPr>
            <a:normAutofit fontScale="70000" lnSpcReduction="20000"/>
          </a:bodyPr>
          <a:lstStyle/>
          <a:p>
            <a:r>
              <a:rPr lang="en-US" dirty="0" smtClean="0"/>
              <a:t>August 23, 2019</a:t>
            </a:r>
          </a:p>
          <a:p>
            <a:endParaRPr lang="en-US" dirty="0" smtClean="0"/>
          </a:p>
          <a:p>
            <a:r>
              <a:rPr lang="en-US" dirty="0" smtClean="0"/>
              <a:t>Craig </a:t>
            </a:r>
            <a:r>
              <a:rPr lang="en-US" dirty="0"/>
              <a:t>van Horne, MD PhD</a:t>
            </a:r>
          </a:p>
          <a:p>
            <a:r>
              <a:rPr lang="en-US" dirty="0"/>
              <a:t>Professor of Neurosurgery</a:t>
            </a:r>
          </a:p>
          <a:p>
            <a:r>
              <a:rPr lang="en-US" dirty="0"/>
              <a:t>Clinical Director of the Brain Restoration Center</a:t>
            </a:r>
          </a:p>
          <a:p>
            <a:endParaRPr lang="en-US" dirty="0"/>
          </a:p>
          <a:p>
            <a:endParaRPr lang="en-US"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07490" y="1849470"/>
            <a:ext cx="2430619" cy="1079501"/>
          </a:xfrm>
          <a:prstGeom prst="rect">
            <a:avLst/>
          </a:prstGeom>
        </p:spPr>
      </p:pic>
      <p:pic>
        <p:nvPicPr>
          <p:cNvPr id="7" name="Picture 6" descr="IMG_235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2671" y="1740409"/>
            <a:ext cx="2739457" cy="2895441"/>
          </a:xfrm>
          <a:prstGeom prst="rect">
            <a:avLst/>
          </a:prstGeom>
        </p:spPr>
      </p:pic>
      <p:grpSp>
        <p:nvGrpSpPr>
          <p:cNvPr id="8" name="Group 7"/>
          <p:cNvGrpSpPr/>
          <p:nvPr/>
        </p:nvGrpSpPr>
        <p:grpSpPr>
          <a:xfrm>
            <a:off x="42803" y="2187451"/>
            <a:ext cx="2702560" cy="1835909"/>
            <a:chOff x="4526295" y="1962865"/>
            <a:chExt cx="4249407" cy="2597545"/>
          </a:xfrm>
        </p:grpSpPr>
        <p:pic>
          <p:nvPicPr>
            <p:cNvPr id="9" name="Picture 8" descr="IMG_2269.jpg"/>
            <p:cNvPicPr>
              <a:picLocks noChangeAspect="1"/>
            </p:cNvPicPr>
            <p:nvPr/>
          </p:nvPicPr>
          <p:blipFill rotWithShape="1">
            <a:blip r:embed="rId4">
              <a:extLst>
                <a:ext uri="{28A0092B-C50C-407E-A947-70E740481C1C}">
                  <a14:useLocalDpi xmlns:a14="http://schemas.microsoft.com/office/drawing/2010/main" val="0"/>
                </a:ext>
              </a:extLst>
            </a:blip>
            <a:srcRect l="10494" t="7265" r="24121"/>
            <a:stretch/>
          </p:blipFill>
          <p:spPr>
            <a:xfrm rot="10800000">
              <a:off x="6718301" y="1968500"/>
              <a:ext cx="2057401" cy="2591910"/>
            </a:xfrm>
            <a:prstGeom prst="rect">
              <a:avLst/>
            </a:prstGeom>
          </p:spPr>
        </p:pic>
        <p:pic>
          <p:nvPicPr>
            <p:cNvPr id="10" name="Picture 9" descr="IMG_0031.jpg"/>
            <p:cNvPicPr>
              <a:picLocks noChangeAspect="1"/>
            </p:cNvPicPr>
            <p:nvPr/>
          </p:nvPicPr>
          <p:blipFill rotWithShape="1">
            <a:blip r:embed="rId5">
              <a:extLst>
                <a:ext uri="{28A0092B-C50C-407E-A947-70E740481C1C}">
                  <a14:useLocalDpi xmlns:a14="http://schemas.microsoft.com/office/drawing/2010/main" val="0"/>
                </a:ext>
              </a:extLst>
            </a:blip>
            <a:srcRect r="164" b="1881"/>
            <a:stretch/>
          </p:blipFill>
          <p:spPr>
            <a:xfrm>
              <a:off x="4526295" y="1962865"/>
              <a:ext cx="2192006" cy="2591910"/>
            </a:xfrm>
            <a:prstGeom prst="rect">
              <a:avLst/>
            </a:prstGeom>
          </p:spPr>
        </p:pic>
      </p:grpSp>
    </p:spTree>
    <p:extLst>
      <p:ext uri="{BB962C8B-B14F-4D97-AF65-F5344CB8AC3E}">
        <p14:creationId xmlns:p14="http://schemas.microsoft.com/office/powerpoint/2010/main" val="19189952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68362"/>
          </a:xfrm>
          <a:solidFill>
            <a:schemeClr val="accent3">
              <a:lumMod val="75000"/>
            </a:schemeClr>
          </a:solidFill>
          <a:ln>
            <a:solidFill>
              <a:srgbClr val="FFC000"/>
            </a:solidFill>
          </a:ln>
        </p:spPr>
        <p:txBody>
          <a:bodyPr/>
          <a:lstStyle/>
          <a:p>
            <a:r>
              <a:rPr lang="en-US" dirty="0" smtClean="0"/>
              <a:t>Deep Brain Stimulation</a:t>
            </a:r>
            <a:endParaRPr lang="en-US" dirty="0"/>
          </a:p>
        </p:txBody>
      </p:sp>
      <p:pic>
        <p:nvPicPr>
          <p:cNvPr id="4" name="Picture 4" descr="guy with implant"/>
          <p:cNvPicPr>
            <a:picLocks noGrp="1" noChangeAspect="1" noChangeArrowheads="1"/>
          </p:cNvPicPr>
          <p:nvPr>
            <p:ph idx="1"/>
          </p:nvPr>
        </p:nvPicPr>
        <p:blipFill>
          <a:blip r:embed="rId2" cstate="print"/>
          <a:stretch>
            <a:fillRect/>
          </a:stretch>
        </p:blipFill>
        <p:spPr bwMode="auto">
          <a:xfrm>
            <a:off x="2209800" y="914400"/>
            <a:ext cx="4648200" cy="5943600"/>
          </a:xfrm>
          <a:prstGeom prst="rect">
            <a:avLst/>
          </a:prstGeom>
          <a:noFill/>
          <a:ln w="38100">
            <a:solidFill>
              <a:schemeClr val="tx1"/>
            </a:solidFill>
            <a:miter lim="800000"/>
            <a:headEnd/>
            <a:tailEnd/>
          </a:ln>
        </p:spPr>
      </p:pic>
      <p:sp>
        <p:nvSpPr>
          <p:cNvPr id="6" name="TextBox 5"/>
          <p:cNvSpPr txBox="1"/>
          <p:nvPr/>
        </p:nvSpPr>
        <p:spPr>
          <a:xfrm>
            <a:off x="1295400" y="1143000"/>
            <a:ext cx="2192203" cy="369332"/>
          </a:xfrm>
          <a:prstGeom prst="rect">
            <a:avLst/>
          </a:prstGeom>
          <a:solidFill>
            <a:srgbClr val="FFFF00"/>
          </a:solidFill>
          <a:ln>
            <a:solidFill>
              <a:srgbClr val="FFFF00"/>
            </a:solidFill>
          </a:ln>
        </p:spPr>
        <p:txBody>
          <a:bodyPr wrap="none" rtlCol="0">
            <a:spAutoFit/>
          </a:bodyPr>
          <a:lstStyle/>
          <a:p>
            <a:r>
              <a:rPr lang="en-US" dirty="0" smtClean="0"/>
              <a:t>Stimulating Electrode</a:t>
            </a:r>
            <a:endParaRPr lang="en-US" dirty="0"/>
          </a:p>
        </p:txBody>
      </p:sp>
      <p:sp>
        <p:nvSpPr>
          <p:cNvPr id="7" name="TextBox 6"/>
          <p:cNvSpPr txBox="1"/>
          <p:nvPr/>
        </p:nvSpPr>
        <p:spPr>
          <a:xfrm>
            <a:off x="6324600" y="3657600"/>
            <a:ext cx="1593513" cy="369332"/>
          </a:xfrm>
          <a:prstGeom prst="rect">
            <a:avLst/>
          </a:prstGeom>
          <a:solidFill>
            <a:srgbClr val="FFFF00"/>
          </a:solidFill>
          <a:ln>
            <a:solidFill>
              <a:srgbClr val="FFFF00"/>
            </a:solidFill>
          </a:ln>
        </p:spPr>
        <p:txBody>
          <a:bodyPr wrap="none" rtlCol="0">
            <a:spAutoFit/>
          </a:bodyPr>
          <a:lstStyle/>
          <a:p>
            <a:r>
              <a:rPr lang="en-US" dirty="0" smtClean="0"/>
              <a:t>Lead Extension</a:t>
            </a:r>
            <a:endParaRPr lang="en-US" dirty="0"/>
          </a:p>
        </p:txBody>
      </p:sp>
      <p:sp>
        <p:nvSpPr>
          <p:cNvPr id="8" name="TextBox 7"/>
          <p:cNvSpPr txBox="1"/>
          <p:nvPr/>
        </p:nvSpPr>
        <p:spPr>
          <a:xfrm>
            <a:off x="1905000" y="5105400"/>
            <a:ext cx="1695208" cy="369332"/>
          </a:xfrm>
          <a:prstGeom prst="rect">
            <a:avLst/>
          </a:prstGeom>
          <a:solidFill>
            <a:srgbClr val="FFFF00"/>
          </a:solidFill>
          <a:ln>
            <a:solidFill>
              <a:srgbClr val="FFFF00"/>
            </a:solidFill>
          </a:ln>
        </p:spPr>
        <p:txBody>
          <a:bodyPr wrap="none" rtlCol="0">
            <a:spAutoFit/>
          </a:bodyPr>
          <a:lstStyle/>
          <a:p>
            <a:r>
              <a:rPr lang="en-US" dirty="0" smtClean="0"/>
              <a:t>Pulse Generator</a:t>
            </a:r>
            <a:endParaRPr lang="en-US" dirty="0"/>
          </a:p>
        </p:txBody>
      </p:sp>
      <p:cxnSp>
        <p:nvCxnSpPr>
          <p:cNvPr id="10" name="Curved Connector 9"/>
          <p:cNvCxnSpPr>
            <a:stCxn id="6" idx="3"/>
          </p:cNvCxnSpPr>
          <p:nvPr/>
        </p:nvCxnSpPr>
        <p:spPr>
          <a:xfrm>
            <a:off x="3487603" y="1327666"/>
            <a:ext cx="1160597" cy="577334"/>
          </a:xfrm>
          <a:prstGeom prst="curvedConnector3">
            <a:avLst>
              <a:gd name="adj1" fmla="val 50000"/>
            </a:avLst>
          </a:prstGeom>
          <a:ln w="349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 name="Curved Connector 10"/>
          <p:cNvCxnSpPr/>
          <p:nvPr/>
        </p:nvCxnSpPr>
        <p:spPr>
          <a:xfrm rot="10800000" flipV="1">
            <a:off x="5638800" y="3886200"/>
            <a:ext cx="685800" cy="457200"/>
          </a:xfrm>
          <a:prstGeom prst="curvedConnector3">
            <a:avLst>
              <a:gd name="adj1" fmla="val 50000"/>
            </a:avLst>
          </a:prstGeom>
          <a:ln w="349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 name="Curved Connector 13"/>
          <p:cNvCxnSpPr/>
          <p:nvPr/>
        </p:nvCxnSpPr>
        <p:spPr>
          <a:xfrm>
            <a:off x="3581400" y="5334000"/>
            <a:ext cx="1447800" cy="838200"/>
          </a:xfrm>
          <a:prstGeom prst="curvedConnector3">
            <a:avLst>
              <a:gd name="adj1" fmla="val 50000"/>
            </a:avLst>
          </a:prstGeom>
          <a:ln w="349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871536" y="6457890"/>
            <a:ext cx="2272464" cy="369332"/>
          </a:xfrm>
          <a:prstGeom prst="rect">
            <a:avLst/>
          </a:prstGeom>
          <a:noFill/>
        </p:spPr>
        <p:txBody>
          <a:bodyPr wrap="square" rtlCol="0">
            <a:spAutoFit/>
          </a:bodyPr>
          <a:lstStyle/>
          <a:p>
            <a:r>
              <a:rPr lang="en-US" b="1" i="1" dirty="0" smtClean="0">
                <a:solidFill>
                  <a:srgbClr val="000000"/>
                </a:solidFill>
                <a:latin typeface="Avenir Next Regular"/>
                <a:ea typeface="+mj-ea"/>
                <a:cs typeface="Avenir Next Regular"/>
              </a:rPr>
              <a:t>Surgical Procedure</a:t>
            </a:r>
            <a:endParaRPr lang="en-US" b="1" i="1" dirty="0">
              <a:solidFill>
                <a:srgbClr val="000000"/>
              </a:solidFill>
              <a:latin typeface="Avenir Next Regular"/>
              <a:ea typeface="+mj-ea"/>
              <a:cs typeface="Avenir Next Regular"/>
            </a:endParaRPr>
          </a:p>
        </p:txBody>
      </p:sp>
    </p:spTree>
    <p:extLst>
      <p:ext uri="{BB962C8B-B14F-4D97-AF65-F5344CB8AC3E}">
        <p14:creationId xmlns:p14="http://schemas.microsoft.com/office/powerpoint/2010/main" val="40484149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8370" name="Picture 6" descr="DSC00604"/>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505008" y="762000"/>
            <a:ext cx="3903663" cy="5203825"/>
          </a:xfrm>
        </p:spPr>
      </p:pic>
      <p:pic>
        <p:nvPicPr>
          <p:cNvPr id="58371" name="Picture 7" descr="DSC006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762000"/>
            <a:ext cx="3886200"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741680" y="6334780"/>
            <a:ext cx="3524751" cy="523220"/>
          </a:xfrm>
          <a:prstGeom prst="rect">
            <a:avLst/>
          </a:prstGeom>
          <a:noFill/>
        </p:spPr>
        <p:txBody>
          <a:bodyPr wrap="none" rtlCol="0">
            <a:spAutoFit/>
          </a:bodyPr>
          <a:lstStyle/>
          <a:p>
            <a:r>
              <a:rPr lang="en-US" sz="2800" b="1" i="1" dirty="0" smtClean="0">
                <a:solidFill>
                  <a:srgbClr val="000000"/>
                </a:solidFill>
                <a:latin typeface="Avenir Next Regular"/>
                <a:ea typeface="+mj-ea"/>
                <a:cs typeface="Avenir Next Regular"/>
              </a:rPr>
              <a:t>Surgical Procedure</a:t>
            </a:r>
            <a:endParaRPr lang="en-US" sz="2800" b="1" i="1" dirty="0">
              <a:solidFill>
                <a:srgbClr val="000000"/>
              </a:solidFill>
              <a:latin typeface="Avenir Next Regular"/>
              <a:ea typeface="+mj-ea"/>
              <a:cs typeface="Avenir Next Regular"/>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9394" name="Picture 6" descr="MasinJudithM1"/>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l="1833" t="2022" r="22151" b="10880"/>
          <a:stretch>
            <a:fillRect/>
          </a:stretch>
        </p:blipFill>
        <p:spPr>
          <a:xfrm>
            <a:off x="0" y="152400"/>
            <a:ext cx="6508750" cy="6316663"/>
          </a:xfrm>
          <a:ln>
            <a:solidFill>
              <a:srgbClr val="FF0000"/>
            </a:solidFill>
            <a:miter lim="800000"/>
            <a:headEnd/>
            <a:tailEnd/>
          </a:ln>
        </p:spPr>
      </p:pic>
      <p:pic>
        <p:nvPicPr>
          <p:cNvPr id="59395" name="Picture 6" descr="HasseEric3"/>
          <p:cNvPicPr>
            <a:picLocks noChangeAspect="1" noChangeArrowheads="1"/>
          </p:cNvPicPr>
          <p:nvPr/>
        </p:nvPicPr>
        <p:blipFill>
          <a:blip r:embed="rId3">
            <a:extLst>
              <a:ext uri="{28A0092B-C50C-407E-A947-70E740481C1C}">
                <a14:useLocalDpi xmlns:a14="http://schemas.microsoft.com/office/drawing/2010/main" val="0"/>
              </a:ext>
            </a:extLst>
          </a:blip>
          <a:srcRect l="5624" t="2214" r="63126" b="54982"/>
          <a:stretch>
            <a:fillRect/>
          </a:stretch>
        </p:blipFill>
        <p:spPr bwMode="auto">
          <a:xfrm>
            <a:off x="5548313" y="1752600"/>
            <a:ext cx="3595687" cy="3916363"/>
          </a:xfrm>
          <a:prstGeom prst="rect">
            <a:avLst/>
          </a:prstGeom>
          <a:noFill/>
          <a:ln w="9525">
            <a:solidFill>
              <a:srgbClr val="FFFF00"/>
            </a:solidFill>
            <a:miter lim="800000"/>
            <a:headEnd/>
            <a:tailEnd/>
          </a:ln>
          <a:extLst>
            <a:ext uri="{909E8E84-426E-40dd-AFC4-6F175D3DCCD1}">
              <a14:hiddenFill xmlns="" xmlns:a14="http://schemas.microsoft.com/office/drawing/2010/main">
                <a:solidFill>
                  <a:srgbClr val="FFFFFF"/>
                </a:solidFill>
              </a14:hiddenFill>
            </a:ext>
          </a:extLst>
        </p:spPr>
      </p:pic>
      <p:sp>
        <p:nvSpPr>
          <p:cNvPr id="4" name="TextBox 3"/>
          <p:cNvSpPr txBox="1"/>
          <p:nvPr/>
        </p:nvSpPr>
        <p:spPr>
          <a:xfrm>
            <a:off x="741680" y="6334780"/>
            <a:ext cx="3524751" cy="523220"/>
          </a:xfrm>
          <a:prstGeom prst="rect">
            <a:avLst/>
          </a:prstGeom>
          <a:noFill/>
        </p:spPr>
        <p:txBody>
          <a:bodyPr wrap="none" rtlCol="0">
            <a:spAutoFit/>
          </a:bodyPr>
          <a:lstStyle/>
          <a:p>
            <a:r>
              <a:rPr lang="en-US" sz="2800" b="1" i="1" dirty="0" smtClean="0">
                <a:solidFill>
                  <a:srgbClr val="000000"/>
                </a:solidFill>
                <a:latin typeface="Avenir Next Regular"/>
                <a:ea typeface="+mj-ea"/>
                <a:cs typeface="Avenir Next Regular"/>
              </a:rPr>
              <a:t>Surgical Procedure</a:t>
            </a:r>
            <a:endParaRPr lang="en-US" sz="2800" b="1" i="1" dirty="0">
              <a:solidFill>
                <a:srgbClr val="000000"/>
              </a:solidFill>
              <a:latin typeface="Avenir Next Regular"/>
              <a:ea typeface="+mj-ea"/>
              <a:cs typeface="Avenir Next Regular"/>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60419" name="Picture 6" descr="DSC00608"/>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l="30309" b="12451"/>
          <a:stretch>
            <a:fillRect/>
          </a:stretch>
        </p:blipFill>
        <p:spPr>
          <a:xfrm>
            <a:off x="0" y="1066800"/>
            <a:ext cx="4495800" cy="4343400"/>
          </a:xfrm>
        </p:spPr>
      </p:pic>
      <p:pic>
        <p:nvPicPr>
          <p:cNvPr id="60420" name="Picture 7" descr="DSC00695"/>
          <p:cNvPicPr>
            <a:picLocks noChangeAspect="1" noChangeArrowheads="1"/>
          </p:cNvPicPr>
          <p:nvPr/>
        </p:nvPicPr>
        <p:blipFill>
          <a:blip r:embed="rId3">
            <a:extLst>
              <a:ext uri="{28A0092B-C50C-407E-A947-70E740481C1C}">
                <a14:useLocalDpi xmlns:a14="http://schemas.microsoft.com/office/drawing/2010/main" val="0"/>
              </a:ext>
            </a:extLst>
          </a:blip>
          <a:srcRect l="15390" t="3368" r="8839"/>
          <a:stretch>
            <a:fillRect/>
          </a:stretch>
        </p:blipFill>
        <p:spPr bwMode="auto">
          <a:xfrm>
            <a:off x="4572000" y="0"/>
            <a:ext cx="4572000" cy="4373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421" name="Picture 8" descr="DSC0069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4114800"/>
            <a:ext cx="3367088" cy="2525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p:nvPr/>
        </p:nvSpPr>
        <p:spPr>
          <a:xfrm>
            <a:off x="741680" y="6334780"/>
            <a:ext cx="3524751" cy="523220"/>
          </a:xfrm>
          <a:prstGeom prst="rect">
            <a:avLst/>
          </a:prstGeom>
          <a:noFill/>
        </p:spPr>
        <p:txBody>
          <a:bodyPr wrap="none" rtlCol="0">
            <a:spAutoFit/>
          </a:bodyPr>
          <a:lstStyle/>
          <a:p>
            <a:r>
              <a:rPr lang="en-US" sz="2800" b="1" i="1" dirty="0" smtClean="0">
                <a:solidFill>
                  <a:srgbClr val="000000"/>
                </a:solidFill>
                <a:latin typeface="Avenir Next Regular"/>
                <a:ea typeface="+mj-ea"/>
                <a:cs typeface="Avenir Next Regular"/>
              </a:rPr>
              <a:t>Surgical Procedure</a:t>
            </a:r>
            <a:endParaRPr lang="en-US" sz="2800" b="1" i="1" dirty="0">
              <a:solidFill>
                <a:srgbClr val="000000"/>
              </a:solidFill>
              <a:latin typeface="Avenir Next Regular"/>
              <a:ea typeface="+mj-ea"/>
              <a:cs typeface="Avenir Next Regular"/>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62466" name="Oval 2"/>
          <p:cNvSpPr>
            <a:spLocks noChangeArrowheads="1"/>
          </p:cNvSpPr>
          <p:nvPr/>
        </p:nvSpPr>
        <p:spPr bwMode="auto">
          <a:xfrm>
            <a:off x="1462088" y="2955925"/>
            <a:ext cx="1447800" cy="1447800"/>
          </a:xfrm>
          <a:prstGeom prst="ellipse">
            <a:avLst/>
          </a:prstGeom>
          <a:solidFill>
            <a:srgbClr val="CC0000"/>
          </a:solidFill>
          <a:ln w="9525">
            <a:solidFill>
              <a:schemeClr val="tx1"/>
            </a:solidFill>
            <a:round/>
            <a:headEnd/>
            <a:tailEnd/>
          </a:ln>
        </p:spPr>
        <p:txBody>
          <a:bodyPr wrap="none" anchor="ctr"/>
          <a:lstStyle/>
          <a:p>
            <a:endParaRPr lang="en-US"/>
          </a:p>
        </p:txBody>
      </p:sp>
      <p:sp>
        <p:nvSpPr>
          <p:cNvPr id="62467" name="Freeform 3"/>
          <p:cNvSpPr>
            <a:spLocks/>
          </p:cNvSpPr>
          <p:nvPr/>
        </p:nvSpPr>
        <p:spPr bwMode="auto">
          <a:xfrm>
            <a:off x="1995488" y="1431925"/>
            <a:ext cx="2341562" cy="2879725"/>
          </a:xfrm>
          <a:custGeom>
            <a:avLst/>
            <a:gdLst>
              <a:gd name="T0" fmla="*/ 2147483647 w 1475"/>
              <a:gd name="T1" fmla="*/ 2147483647 h 1814"/>
              <a:gd name="T2" fmla="*/ 2147483647 w 1475"/>
              <a:gd name="T3" fmla="*/ 2147483647 h 1814"/>
              <a:gd name="T4" fmla="*/ 2147483647 w 1475"/>
              <a:gd name="T5" fmla="*/ 2147483647 h 1814"/>
              <a:gd name="T6" fmla="*/ 2147483647 w 1475"/>
              <a:gd name="T7" fmla="*/ 2147483647 h 1814"/>
              <a:gd name="T8" fmla="*/ 2147483647 w 1475"/>
              <a:gd name="T9" fmla="*/ 2147483647 h 1814"/>
              <a:gd name="T10" fmla="*/ 2147483647 w 1475"/>
              <a:gd name="T11" fmla="*/ 2147483647 h 1814"/>
              <a:gd name="T12" fmla="*/ 2147483647 w 1475"/>
              <a:gd name="T13" fmla="*/ 2147483647 h 1814"/>
              <a:gd name="T14" fmla="*/ 2147483647 w 1475"/>
              <a:gd name="T15" fmla="*/ 2147483647 h 1814"/>
              <a:gd name="T16" fmla="*/ 2147483647 w 1475"/>
              <a:gd name="T17" fmla="*/ 2147483647 h 1814"/>
              <a:gd name="T18" fmla="*/ 2147483647 w 1475"/>
              <a:gd name="T19" fmla="*/ 2147483647 h 1814"/>
              <a:gd name="T20" fmla="*/ 2147483647 w 1475"/>
              <a:gd name="T21" fmla="*/ 2147483647 h 1814"/>
              <a:gd name="T22" fmla="*/ 2147483647 w 1475"/>
              <a:gd name="T23" fmla="*/ 2147483647 h 1814"/>
              <a:gd name="T24" fmla="*/ 2147483647 w 1475"/>
              <a:gd name="T25" fmla="*/ 2147483647 h 1814"/>
              <a:gd name="T26" fmla="*/ 2147483647 w 1475"/>
              <a:gd name="T27" fmla="*/ 2147483647 h 1814"/>
              <a:gd name="T28" fmla="*/ 2147483647 w 1475"/>
              <a:gd name="T29" fmla="*/ 2147483647 h 1814"/>
              <a:gd name="T30" fmla="*/ 2147483647 w 1475"/>
              <a:gd name="T31" fmla="*/ 2147483647 h 1814"/>
              <a:gd name="T32" fmla="*/ 2147483647 w 1475"/>
              <a:gd name="T33" fmla="*/ 2147483647 h 1814"/>
              <a:gd name="T34" fmla="*/ 2147483647 w 1475"/>
              <a:gd name="T35" fmla="*/ 2147483647 h 1814"/>
              <a:gd name="T36" fmla="*/ 2147483647 w 1475"/>
              <a:gd name="T37" fmla="*/ 2147483647 h 1814"/>
              <a:gd name="T38" fmla="*/ 2147483647 w 1475"/>
              <a:gd name="T39" fmla="*/ 2147483647 h 1814"/>
              <a:gd name="T40" fmla="*/ 2147483647 w 1475"/>
              <a:gd name="T41" fmla="*/ 2147483647 h 1814"/>
              <a:gd name="T42" fmla="*/ 2147483647 w 1475"/>
              <a:gd name="T43" fmla="*/ 2147483647 h 1814"/>
              <a:gd name="T44" fmla="*/ 2147483647 w 1475"/>
              <a:gd name="T45" fmla="*/ 2147483647 h 1814"/>
              <a:gd name="T46" fmla="*/ 2147483647 w 1475"/>
              <a:gd name="T47" fmla="*/ 2147483647 h 1814"/>
              <a:gd name="T48" fmla="*/ 2147483647 w 1475"/>
              <a:gd name="T49" fmla="*/ 2147483647 h 1814"/>
              <a:gd name="T50" fmla="*/ 2147483647 w 1475"/>
              <a:gd name="T51" fmla="*/ 2147483647 h 1814"/>
              <a:gd name="T52" fmla="*/ 2147483647 w 1475"/>
              <a:gd name="T53" fmla="*/ 2147483647 h 1814"/>
              <a:gd name="T54" fmla="*/ 2147483647 w 1475"/>
              <a:gd name="T55" fmla="*/ 2147483647 h 1814"/>
              <a:gd name="T56" fmla="*/ 2147483647 w 1475"/>
              <a:gd name="T57" fmla="*/ 2147483647 h 1814"/>
              <a:gd name="T58" fmla="*/ 2147483647 w 1475"/>
              <a:gd name="T59" fmla="*/ 2147483647 h 1814"/>
              <a:gd name="T60" fmla="*/ 2147483647 w 1475"/>
              <a:gd name="T61" fmla="*/ 2147483647 h 1814"/>
              <a:gd name="T62" fmla="*/ 2147483647 w 1475"/>
              <a:gd name="T63" fmla="*/ 2147483647 h 1814"/>
              <a:gd name="T64" fmla="*/ 2147483647 w 1475"/>
              <a:gd name="T65" fmla="*/ 2147483647 h 1814"/>
              <a:gd name="T66" fmla="*/ 2147483647 w 1475"/>
              <a:gd name="T67" fmla="*/ 2147483647 h 1814"/>
              <a:gd name="T68" fmla="*/ 2147483647 w 1475"/>
              <a:gd name="T69" fmla="*/ 2147483647 h 1814"/>
              <a:gd name="T70" fmla="*/ 2147483647 w 1475"/>
              <a:gd name="T71" fmla="*/ 2147483647 h 1814"/>
              <a:gd name="T72" fmla="*/ 2147483647 w 1475"/>
              <a:gd name="T73" fmla="*/ 2147483647 h 1814"/>
              <a:gd name="T74" fmla="*/ 2147483647 w 1475"/>
              <a:gd name="T75" fmla="*/ 2147483647 h 1814"/>
              <a:gd name="T76" fmla="*/ 2147483647 w 1475"/>
              <a:gd name="T77" fmla="*/ 2147483647 h 1814"/>
              <a:gd name="T78" fmla="*/ 2147483647 w 1475"/>
              <a:gd name="T79" fmla="*/ 2147483647 h 1814"/>
              <a:gd name="T80" fmla="*/ 2147483647 w 1475"/>
              <a:gd name="T81" fmla="*/ 2147483647 h 1814"/>
              <a:gd name="T82" fmla="*/ 2147483647 w 1475"/>
              <a:gd name="T83" fmla="*/ 2147483647 h 1814"/>
              <a:gd name="T84" fmla="*/ 0 w 1475"/>
              <a:gd name="T85" fmla="*/ 2147483647 h 1814"/>
              <a:gd name="T86" fmla="*/ 2147483647 w 1475"/>
              <a:gd name="T87" fmla="*/ 2147483647 h 1814"/>
              <a:gd name="T88" fmla="*/ 2147483647 w 1475"/>
              <a:gd name="T89" fmla="*/ 2147483647 h 181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475"/>
              <a:gd name="T136" fmla="*/ 0 h 1814"/>
              <a:gd name="T137" fmla="*/ 1475 w 1475"/>
              <a:gd name="T138" fmla="*/ 1814 h 181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475" h="1814">
                <a:moveTo>
                  <a:pt x="160" y="19"/>
                </a:moveTo>
                <a:cubicBezTo>
                  <a:pt x="214" y="2"/>
                  <a:pt x="219" y="0"/>
                  <a:pt x="283" y="10"/>
                </a:cubicBezTo>
                <a:cubicBezTo>
                  <a:pt x="357" y="34"/>
                  <a:pt x="265" y="10"/>
                  <a:pt x="340" y="10"/>
                </a:cubicBezTo>
                <a:cubicBezTo>
                  <a:pt x="425" y="10"/>
                  <a:pt x="510" y="16"/>
                  <a:pt x="595" y="19"/>
                </a:cubicBezTo>
                <a:cubicBezTo>
                  <a:pt x="656" y="114"/>
                  <a:pt x="619" y="100"/>
                  <a:pt x="727" y="114"/>
                </a:cubicBezTo>
                <a:cubicBezTo>
                  <a:pt x="746" y="126"/>
                  <a:pt x="762" y="143"/>
                  <a:pt x="783" y="151"/>
                </a:cubicBezTo>
                <a:cubicBezTo>
                  <a:pt x="808" y="161"/>
                  <a:pt x="859" y="180"/>
                  <a:pt x="859" y="180"/>
                </a:cubicBezTo>
                <a:cubicBezTo>
                  <a:pt x="872" y="199"/>
                  <a:pt x="890" y="214"/>
                  <a:pt x="897" y="236"/>
                </a:cubicBezTo>
                <a:cubicBezTo>
                  <a:pt x="898" y="240"/>
                  <a:pt x="913" y="289"/>
                  <a:pt x="916" y="293"/>
                </a:cubicBezTo>
                <a:cubicBezTo>
                  <a:pt x="923" y="302"/>
                  <a:pt x="935" y="305"/>
                  <a:pt x="944" y="312"/>
                </a:cubicBezTo>
                <a:cubicBezTo>
                  <a:pt x="954" y="320"/>
                  <a:pt x="962" y="332"/>
                  <a:pt x="972" y="340"/>
                </a:cubicBezTo>
                <a:cubicBezTo>
                  <a:pt x="990" y="354"/>
                  <a:pt x="1029" y="378"/>
                  <a:pt x="1029" y="378"/>
                </a:cubicBezTo>
                <a:cubicBezTo>
                  <a:pt x="1035" y="397"/>
                  <a:pt x="1071" y="453"/>
                  <a:pt x="1086" y="463"/>
                </a:cubicBezTo>
                <a:cubicBezTo>
                  <a:pt x="1097" y="470"/>
                  <a:pt x="1111" y="469"/>
                  <a:pt x="1123" y="472"/>
                </a:cubicBezTo>
                <a:cubicBezTo>
                  <a:pt x="1147" y="544"/>
                  <a:pt x="1122" y="525"/>
                  <a:pt x="1189" y="538"/>
                </a:cubicBezTo>
                <a:cubicBezTo>
                  <a:pt x="1220" y="585"/>
                  <a:pt x="1219" y="638"/>
                  <a:pt x="1237" y="690"/>
                </a:cubicBezTo>
                <a:cubicBezTo>
                  <a:pt x="1240" y="731"/>
                  <a:pt x="1240" y="772"/>
                  <a:pt x="1246" y="812"/>
                </a:cubicBezTo>
                <a:cubicBezTo>
                  <a:pt x="1249" y="832"/>
                  <a:pt x="1265" y="869"/>
                  <a:pt x="1265" y="869"/>
                </a:cubicBezTo>
                <a:cubicBezTo>
                  <a:pt x="1268" y="891"/>
                  <a:pt x="1262" y="917"/>
                  <a:pt x="1274" y="935"/>
                </a:cubicBezTo>
                <a:cubicBezTo>
                  <a:pt x="1281" y="946"/>
                  <a:pt x="1344" y="959"/>
                  <a:pt x="1359" y="963"/>
                </a:cubicBezTo>
                <a:cubicBezTo>
                  <a:pt x="1377" y="1014"/>
                  <a:pt x="1363" y="982"/>
                  <a:pt x="1407" y="1048"/>
                </a:cubicBezTo>
                <a:cubicBezTo>
                  <a:pt x="1413" y="1058"/>
                  <a:pt x="1426" y="1077"/>
                  <a:pt x="1426" y="1077"/>
                </a:cubicBezTo>
                <a:cubicBezTo>
                  <a:pt x="1434" y="1173"/>
                  <a:pt x="1453" y="1266"/>
                  <a:pt x="1473" y="1360"/>
                </a:cubicBezTo>
                <a:cubicBezTo>
                  <a:pt x="1470" y="1480"/>
                  <a:pt x="1475" y="1600"/>
                  <a:pt x="1463" y="1719"/>
                </a:cubicBezTo>
                <a:cubicBezTo>
                  <a:pt x="1462" y="1729"/>
                  <a:pt x="1444" y="1725"/>
                  <a:pt x="1435" y="1728"/>
                </a:cubicBezTo>
                <a:cubicBezTo>
                  <a:pt x="1385" y="1742"/>
                  <a:pt x="1334" y="1746"/>
                  <a:pt x="1284" y="1757"/>
                </a:cubicBezTo>
                <a:cubicBezTo>
                  <a:pt x="1268" y="1773"/>
                  <a:pt x="1258" y="1798"/>
                  <a:pt x="1237" y="1804"/>
                </a:cubicBezTo>
                <a:cubicBezTo>
                  <a:pt x="1200" y="1814"/>
                  <a:pt x="1222" y="1763"/>
                  <a:pt x="1227" y="1747"/>
                </a:cubicBezTo>
                <a:cubicBezTo>
                  <a:pt x="1220" y="1711"/>
                  <a:pt x="1218" y="1696"/>
                  <a:pt x="1208" y="1662"/>
                </a:cubicBezTo>
                <a:cubicBezTo>
                  <a:pt x="1202" y="1643"/>
                  <a:pt x="1209" y="1609"/>
                  <a:pt x="1189" y="1605"/>
                </a:cubicBezTo>
                <a:cubicBezTo>
                  <a:pt x="1133" y="1594"/>
                  <a:pt x="1074" y="1585"/>
                  <a:pt x="1020" y="1568"/>
                </a:cubicBezTo>
                <a:cubicBezTo>
                  <a:pt x="981" y="1489"/>
                  <a:pt x="983" y="1516"/>
                  <a:pt x="972" y="1407"/>
                </a:cubicBezTo>
                <a:cubicBezTo>
                  <a:pt x="965" y="1226"/>
                  <a:pt x="1024" y="1185"/>
                  <a:pt x="897" y="1152"/>
                </a:cubicBezTo>
                <a:cubicBezTo>
                  <a:pt x="860" y="1098"/>
                  <a:pt x="839" y="1038"/>
                  <a:pt x="783" y="1001"/>
                </a:cubicBezTo>
                <a:cubicBezTo>
                  <a:pt x="761" y="967"/>
                  <a:pt x="737" y="964"/>
                  <a:pt x="708" y="935"/>
                </a:cubicBezTo>
                <a:cubicBezTo>
                  <a:pt x="683" y="864"/>
                  <a:pt x="715" y="878"/>
                  <a:pt x="632" y="850"/>
                </a:cubicBezTo>
                <a:cubicBezTo>
                  <a:pt x="593" y="823"/>
                  <a:pt x="606" y="810"/>
                  <a:pt x="566" y="784"/>
                </a:cubicBezTo>
                <a:cubicBezTo>
                  <a:pt x="550" y="734"/>
                  <a:pt x="524" y="745"/>
                  <a:pt x="472" y="737"/>
                </a:cubicBezTo>
                <a:cubicBezTo>
                  <a:pt x="424" y="720"/>
                  <a:pt x="379" y="702"/>
                  <a:pt x="330" y="690"/>
                </a:cubicBezTo>
                <a:cubicBezTo>
                  <a:pt x="292" y="664"/>
                  <a:pt x="280" y="620"/>
                  <a:pt x="245" y="586"/>
                </a:cubicBezTo>
                <a:cubicBezTo>
                  <a:pt x="215" y="525"/>
                  <a:pt x="186" y="521"/>
                  <a:pt x="122" y="501"/>
                </a:cubicBezTo>
                <a:cubicBezTo>
                  <a:pt x="67" y="464"/>
                  <a:pt x="83" y="413"/>
                  <a:pt x="56" y="359"/>
                </a:cubicBezTo>
                <a:cubicBezTo>
                  <a:pt x="28" y="302"/>
                  <a:pt x="14" y="296"/>
                  <a:pt x="0" y="236"/>
                </a:cubicBezTo>
                <a:cubicBezTo>
                  <a:pt x="9" y="172"/>
                  <a:pt x="11" y="109"/>
                  <a:pt x="56" y="57"/>
                </a:cubicBezTo>
                <a:cubicBezTo>
                  <a:pt x="64" y="48"/>
                  <a:pt x="261" y="19"/>
                  <a:pt x="160" y="19"/>
                </a:cubicBezTo>
                <a:close/>
              </a:path>
            </a:pathLst>
          </a:custGeom>
          <a:solidFill>
            <a:srgbClr val="33CC33"/>
          </a:solidFill>
          <a:ln w="9525">
            <a:solidFill>
              <a:schemeClr val="tx1"/>
            </a:solidFill>
            <a:round/>
            <a:headEnd/>
            <a:tailEnd/>
          </a:ln>
        </p:spPr>
        <p:txBody>
          <a:bodyPr/>
          <a:lstStyle/>
          <a:p>
            <a:endParaRPr lang="en-US"/>
          </a:p>
        </p:txBody>
      </p:sp>
      <p:sp>
        <p:nvSpPr>
          <p:cNvPr id="62468" name="Rectangle 4" descr="Zig zag"/>
          <p:cNvSpPr>
            <a:spLocks noChangeArrowheads="1"/>
          </p:cNvSpPr>
          <p:nvPr/>
        </p:nvSpPr>
        <p:spPr bwMode="auto">
          <a:xfrm>
            <a:off x="4129088" y="1889125"/>
            <a:ext cx="838200" cy="838200"/>
          </a:xfrm>
          <a:prstGeom prst="rect">
            <a:avLst/>
          </a:prstGeom>
          <a:pattFill prst="zigZag">
            <a:fgClr>
              <a:srgbClr val="FF6600"/>
            </a:fgClr>
            <a:bgClr>
              <a:schemeClr val="tx2"/>
            </a:bgClr>
          </a:pattFill>
          <a:ln w="9525">
            <a:solidFill>
              <a:schemeClr val="tx1"/>
            </a:solidFill>
            <a:miter lim="800000"/>
            <a:headEnd/>
            <a:tailEnd/>
          </a:ln>
        </p:spPr>
        <p:txBody>
          <a:bodyPr wrap="none" anchor="ctr"/>
          <a:lstStyle/>
          <a:p>
            <a:endParaRPr lang="en-US"/>
          </a:p>
        </p:txBody>
      </p:sp>
      <p:sp>
        <p:nvSpPr>
          <p:cNvPr id="62469" name="Rectangle 5" descr="Zig zag"/>
          <p:cNvSpPr>
            <a:spLocks noChangeArrowheads="1"/>
          </p:cNvSpPr>
          <p:nvPr/>
        </p:nvSpPr>
        <p:spPr bwMode="auto">
          <a:xfrm>
            <a:off x="3290888" y="4327525"/>
            <a:ext cx="838200" cy="838200"/>
          </a:xfrm>
          <a:prstGeom prst="rect">
            <a:avLst/>
          </a:prstGeom>
          <a:pattFill prst="zigZag">
            <a:fgClr>
              <a:srgbClr val="FF6600"/>
            </a:fgClr>
            <a:bgClr>
              <a:schemeClr val="tx2"/>
            </a:bgClr>
          </a:pattFill>
          <a:ln w="9525">
            <a:solidFill>
              <a:schemeClr val="tx1"/>
            </a:solidFill>
            <a:miter lim="800000"/>
            <a:headEnd/>
            <a:tailEnd/>
          </a:ln>
        </p:spPr>
        <p:txBody>
          <a:bodyPr wrap="none" anchor="ctr"/>
          <a:lstStyle/>
          <a:p>
            <a:endParaRPr lang="en-US"/>
          </a:p>
        </p:txBody>
      </p:sp>
      <p:sp>
        <p:nvSpPr>
          <p:cNvPr id="62470" name="Rectangle 6" descr="Zig zag"/>
          <p:cNvSpPr>
            <a:spLocks noChangeArrowheads="1"/>
          </p:cNvSpPr>
          <p:nvPr/>
        </p:nvSpPr>
        <p:spPr bwMode="auto">
          <a:xfrm>
            <a:off x="1309688" y="1965325"/>
            <a:ext cx="838200" cy="838200"/>
          </a:xfrm>
          <a:prstGeom prst="rect">
            <a:avLst/>
          </a:prstGeom>
          <a:pattFill prst="zigZag">
            <a:fgClr>
              <a:srgbClr val="FF6600"/>
            </a:fgClr>
            <a:bgClr>
              <a:schemeClr val="tx2"/>
            </a:bgClr>
          </a:pattFill>
          <a:ln w="9525">
            <a:solidFill>
              <a:schemeClr val="tx1"/>
            </a:solidFill>
            <a:miter lim="800000"/>
            <a:headEnd/>
            <a:tailEnd/>
          </a:ln>
        </p:spPr>
        <p:txBody>
          <a:bodyPr wrap="none" anchor="ctr"/>
          <a:lstStyle/>
          <a:p>
            <a:endParaRPr lang="en-US"/>
          </a:p>
        </p:txBody>
      </p:sp>
      <p:sp>
        <p:nvSpPr>
          <p:cNvPr id="62471" name="Line 7"/>
          <p:cNvSpPr>
            <a:spLocks noChangeShapeType="1"/>
          </p:cNvSpPr>
          <p:nvPr/>
        </p:nvSpPr>
        <p:spPr bwMode="auto">
          <a:xfrm>
            <a:off x="242888" y="365125"/>
            <a:ext cx="0" cy="5334000"/>
          </a:xfrm>
          <a:prstGeom prst="line">
            <a:avLst/>
          </a:prstGeom>
          <a:noFill/>
          <a:ln w="57150">
            <a:solidFill>
              <a:schemeClr val="tx1"/>
            </a:solidFill>
            <a:prstDash val="dash"/>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2472" name="Rectangle 8"/>
          <p:cNvSpPr>
            <a:spLocks noGrp="1" noChangeArrowheads="1"/>
          </p:cNvSpPr>
          <p:nvPr>
            <p:ph type="title"/>
          </p:nvPr>
        </p:nvSpPr>
        <p:spPr>
          <a:xfrm>
            <a:off x="-442913" y="-92075"/>
            <a:ext cx="7772401" cy="1143000"/>
          </a:xfrm>
        </p:spPr>
        <p:txBody>
          <a:bodyPr/>
          <a:lstStyle/>
          <a:p>
            <a:pPr eaLnBrk="1" hangingPunct="1"/>
            <a:r>
              <a:rPr lang="en-US">
                <a:latin typeface="Calibri" charset="0"/>
              </a:rPr>
              <a:t>Stimulation Trial</a:t>
            </a:r>
          </a:p>
        </p:txBody>
      </p:sp>
      <p:sp>
        <p:nvSpPr>
          <p:cNvPr id="62473" name="Text Box 9"/>
          <p:cNvSpPr txBox="1">
            <a:spLocks noChangeArrowheads="1"/>
          </p:cNvSpPr>
          <p:nvPr/>
        </p:nvSpPr>
        <p:spPr bwMode="auto">
          <a:xfrm>
            <a:off x="4967288" y="1889125"/>
            <a:ext cx="2863850" cy="82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a:latin typeface="Times New Roman" charset="0"/>
              </a:rPr>
              <a:t>Muscular contraction/</a:t>
            </a:r>
          </a:p>
          <a:p>
            <a:pPr eaLnBrk="1" hangingPunct="1"/>
            <a:r>
              <a:rPr lang="en-US">
                <a:latin typeface="Times New Roman" charset="0"/>
              </a:rPr>
              <a:t>Facial pulling</a:t>
            </a:r>
          </a:p>
        </p:txBody>
      </p:sp>
      <p:sp>
        <p:nvSpPr>
          <p:cNvPr id="62474" name="Text Box 10"/>
          <p:cNvSpPr txBox="1">
            <a:spLocks noChangeArrowheads="1"/>
          </p:cNvSpPr>
          <p:nvPr/>
        </p:nvSpPr>
        <p:spPr bwMode="auto">
          <a:xfrm>
            <a:off x="2663825" y="5241925"/>
            <a:ext cx="167322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a:latin typeface="Times New Roman" charset="0"/>
              </a:rPr>
              <a:t>Paresthesias</a:t>
            </a:r>
          </a:p>
        </p:txBody>
      </p:sp>
      <p:sp>
        <p:nvSpPr>
          <p:cNvPr id="62475" name="Text Box 11"/>
          <p:cNvSpPr txBox="1">
            <a:spLocks noChangeArrowheads="1"/>
          </p:cNvSpPr>
          <p:nvPr/>
        </p:nvSpPr>
        <p:spPr bwMode="auto">
          <a:xfrm>
            <a:off x="531813" y="1168400"/>
            <a:ext cx="124936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a:latin typeface="Times New Roman" charset="0"/>
              </a:rPr>
              <a:t>Diplopia</a:t>
            </a:r>
          </a:p>
        </p:txBody>
      </p:sp>
      <p:sp>
        <p:nvSpPr>
          <p:cNvPr id="62476" name="Line 12"/>
          <p:cNvSpPr>
            <a:spLocks noChangeShapeType="1"/>
          </p:cNvSpPr>
          <p:nvPr/>
        </p:nvSpPr>
        <p:spPr bwMode="auto">
          <a:xfrm flipV="1">
            <a:off x="3657600" y="1279525"/>
            <a:ext cx="319088" cy="1676400"/>
          </a:xfrm>
          <a:prstGeom prst="line">
            <a:avLst/>
          </a:prstGeom>
          <a:noFill/>
          <a:ln w="50800">
            <a:solidFill>
              <a:srgbClr val="FF0000"/>
            </a:solidFill>
            <a:round/>
            <a:headEnd type="oval" w="lg" len="lg"/>
            <a:tailEnd/>
          </a:ln>
          <a:extLst>
            <a:ext uri="{909E8E84-426E-40dd-AFC4-6F175D3DCCD1}">
              <a14:hiddenFill xmlns="" xmlns:a14="http://schemas.microsoft.com/office/drawing/2010/main">
                <a:noFill/>
              </a14:hiddenFill>
            </a:ext>
          </a:extLst>
        </p:spPr>
        <p:txBody>
          <a:bodyPr/>
          <a:lstStyle/>
          <a:p>
            <a:endParaRPr lang="en-US"/>
          </a:p>
        </p:txBody>
      </p:sp>
      <p:sp>
        <p:nvSpPr>
          <p:cNvPr id="62477" name="Text Box 13"/>
          <p:cNvSpPr txBox="1">
            <a:spLocks noChangeArrowheads="1"/>
          </p:cNvSpPr>
          <p:nvPr/>
        </p:nvSpPr>
        <p:spPr bwMode="auto">
          <a:xfrm>
            <a:off x="3900488" y="822325"/>
            <a:ext cx="1824037" cy="82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a:latin typeface="Times New Roman" charset="0"/>
              </a:rPr>
              <a:t>Symptomatic</a:t>
            </a:r>
          </a:p>
          <a:p>
            <a:pPr eaLnBrk="1" hangingPunct="1"/>
            <a:r>
              <a:rPr lang="en-US">
                <a:latin typeface="Times New Roman" charset="0"/>
              </a:rPr>
              <a:t>Improvement</a:t>
            </a:r>
          </a:p>
        </p:txBody>
      </p:sp>
      <p:cxnSp>
        <p:nvCxnSpPr>
          <p:cNvPr id="3" name="Straight Connector 2"/>
          <p:cNvCxnSpPr/>
          <p:nvPr/>
        </p:nvCxnSpPr>
        <p:spPr>
          <a:xfrm>
            <a:off x="1462088" y="5892800"/>
            <a:ext cx="1319212" cy="0"/>
          </a:xfrm>
          <a:prstGeom prst="line">
            <a:avLst/>
          </a:prstGeom>
        </p:spPr>
        <p:style>
          <a:lnRef idx="2">
            <a:schemeClr val="accent1"/>
          </a:lnRef>
          <a:fillRef idx="0">
            <a:schemeClr val="accent1"/>
          </a:fillRef>
          <a:effectRef idx="1">
            <a:schemeClr val="accent1"/>
          </a:effectRef>
          <a:fontRef idx="minor">
            <a:schemeClr val="tx1"/>
          </a:fontRef>
        </p:style>
      </p:cxnSp>
      <p:pic>
        <p:nvPicPr>
          <p:cNvPr id="16" name="Picture 15" descr="IMG_0110.JPG"/>
          <p:cNvPicPr>
            <a:picLocks noChangeAspect="1"/>
          </p:cNvPicPr>
          <p:nvPr/>
        </p:nvPicPr>
        <p:blipFill rotWithShape="1">
          <a:blip r:embed="rId2">
            <a:extLst>
              <a:ext uri="{28A0092B-C50C-407E-A947-70E740481C1C}">
                <a14:useLocalDpi xmlns:a14="http://schemas.microsoft.com/office/drawing/2010/main" val="0"/>
              </a:ext>
            </a:extLst>
          </a:blip>
          <a:srcRect l="15386" b="9837"/>
          <a:stretch/>
        </p:blipFill>
        <p:spPr>
          <a:xfrm>
            <a:off x="6024880" y="2711450"/>
            <a:ext cx="2865120" cy="3634697"/>
          </a:xfrm>
          <a:prstGeom prst="rect">
            <a:avLst/>
          </a:prstGeom>
        </p:spPr>
      </p:pic>
      <p:sp>
        <p:nvSpPr>
          <p:cNvPr id="17" name="TextBox 16"/>
          <p:cNvSpPr txBox="1"/>
          <p:nvPr/>
        </p:nvSpPr>
        <p:spPr>
          <a:xfrm>
            <a:off x="741680" y="6334780"/>
            <a:ext cx="3524751" cy="523220"/>
          </a:xfrm>
          <a:prstGeom prst="rect">
            <a:avLst/>
          </a:prstGeom>
          <a:noFill/>
        </p:spPr>
        <p:txBody>
          <a:bodyPr wrap="none" rtlCol="0">
            <a:spAutoFit/>
          </a:bodyPr>
          <a:lstStyle/>
          <a:p>
            <a:r>
              <a:rPr lang="en-US" sz="2800" b="1" i="1" dirty="0" smtClean="0">
                <a:solidFill>
                  <a:srgbClr val="FFFFFF"/>
                </a:solidFill>
                <a:latin typeface="Avenir Next Regular"/>
                <a:ea typeface="+mj-ea"/>
                <a:cs typeface="Avenir Next Regular"/>
              </a:rPr>
              <a:t>Surgical Procedure</a:t>
            </a:r>
            <a:endParaRPr lang="en-US" sz="2800" b="1" i="1" dirty="0">
              <a:solidFill>
                <a:srgbClr val="FFFFFF"/>
              </a:solidFill>
              <a:latin typeface="Avenir Next Regular"/>
              <a:ea typeface="+mj-ea"/>
              <a:cs typeface="Avenir Next Regular"/>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4514" name="Oval 4"/>
          <p:cNvSpPr>
            <a:spLocks noChangeArrowheads="1"/>
          </p:cNvSpPr>
          <p:nvPr/>
        </p:nvSpPr>
        <p:spPr bwMode="auto">
          <a:xfrm>
            <a:off x="685800" y="539750"/>
            <a:ext cx="5105400" cy="3657600"/>
          </a:xfrm>
          <a:prstGeom prst="ellipse">
            <a:avLst/>
          </a:prstGeom>
          <a:solidFill>
            <a:srgbClr val="04BC27"/>
          </a:solidFill>
          <a:ln w="9525">
            <a:solidFill>
              <a:schemeClr val="tx1"/>
            </a:solidFill>
            <a:round/>
            <a:headEnd/>
            <a:tailEnd/>
          </a:ln>
        </p:spPr>
        <p:txBody>
          <a:bodyPr wrap="none" anchor="ctr"/>
          <a:lstStyle/>
          <a:p>
            <a:endParaRPr lang="en-US"/>
          </a:p>
        </p:txBody>
      </p:sp>
      <p:sp>
        <p:nvSpPr>
          <p:cNvPr id="64515" name="Line 12"/>
          <p:cNvSpPr>
            <a:spLocks noChangeShapeType="1"/>
          </p:cNvSpPr>
          <p:nvPr/>
        </p:nvSpPr>
        <p:spPr bwMode="auto">
          <a:xfrm>
            <a:off x="914400" y="4313238"/>
            <a:ext cx="4876800" cy="0"/>
          </a:xfrm>
          <a:prstGeom prst="line">
            <a:avLst/>
          </a:prstGeom>
          <a:noFill/>
          <a:ln w="5715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4516" name="Text Box 13"/>
          <p:cNvSpPr txBox="1">
            <a:spLocks noChangeArrowheads="1"/>
          </p:cNvSpPr>
          <p:nvPr/>
        </p:nvSpPr>
        <p:spPr bwMode="auto">
          <a:xfrm>
            <a:off x="2667000" y="4465638"/>
            <a:ext cx="1168400"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600" b="1"/>
              <a:t>7mm</a:t>
            </a:r>
          </a:p>
        </p:txBody>
      </p:sp>
      <p:sp>
        <p:nvSpPr>
          <p:cNvPr id="64517" name="Rectangle 14"/>
          <p:cNvSpPr>
            <a:spLocks noGrp="1" noChangeArrowheads="1"/>
          </p:cNvSpPr>
          <p:nvPr>
            <p:ph type="title"/>
          </p:nvPr>
        </p:nvSpPr>
        <p:spPr>
          <a:xfrm>
            <a:off x="381000" y="6350"/>
            <a:ext cx="5638800" cy="1600200"/>
          </a:xfrm>
        </p:spPr>
        <p:txBody>
          <a:bodyPr/>
          <a:lstStyle/>
          <a:p>
            <a:pPr eaLnBrk="1" hangingPunct="1"/>
            <a:r>
              <a:rPr lang="en-US">
                <a:latin typeface="Calibri" charset="0"/>
              </a:rPr>
              <a:t>STN</a:t>
            </a:r>
          </a:p>
        </p:txBody>
      </p:sp>
      <p:sp>
        <p:nvSpPr>
          <p:cNvPr id="64518" name="Text Box 15"/>
          <p:cNvSpPr txBox="1">
            <a:spLocks noChangeArrowheads="1"/>
          </p:cNvSpPr>
          <p:nvPr/>
        </p:nvSpPr>
        <p:spPr bwMode="auto">
          <a:xfrm>
            <a:off x="3048000" y="4846638"/>
            <a:ext cx="1841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endParaRPr lang="en-US" sz="1800"/>
          </a:p>
        </p:txBody>
      </p:sp>
      <p:grpSp>
        <p:nvGrpSpPr>
          <p:cNvPr id="64519" name="Group 1"/>
          <p:cNvGrpSpPr>
            <a:grpSpLocks/>
          </p:cNvGrpSpPr>
          <p:nvPr/>
        </p:nvGrpSpPr>
        <p:grpSpPr bwMode="auto">
          <a:xfrm>
            <a:off x="0" y="1911350"/>
            <a:ext cx="9144000" cy="914400"/>
            <a:chOff x="0" y="2819400"/>
            <a:chExt cx="9144000" cy="1143000"/>
          </a:xfrm>
        </p:grpSpPr>
        <p:sp>
          <p:nvSpPr>
            <p:cNvPr id="178181" name="Rectangle 5"/>
            <p:cNvSpPr>
              <a:spLocks noChangeArrowheads="1"/>
            </p:cNvSpPr>
            <p:nvPr/>
          </p:nvSpPr>
          <p:spPr bwMode="auto">
            <a:xfrm>
              <a:off x="609600" y="2819400"/>
              <a:ext cx="8534400" cy="1143000"/>
            </a:xfrm>
            <a:prstGeom prst="rect">
              <a:avLst/>
            </a:prstGeom>
            <a:gradFill rotWithShape="1">
              <a:gsLst>
                <a:gs pos="0">
                  <a:schemeClr val="bg1"/>
                </a:gs>
                <a:gs pos="100000">
                  <a:schemeClr val="bg1">
                    <a:gamma/>
                    <a:shade val="63529"/>
                    <a:invGamma/>
                  </a:schemeClr>
                </a:gs>
              </a:gsLst>
              <a:lin ang="5400000" scaled="1"/>
            </a:gradFill>
            <a:ln w="9525">
              <a:solidFill>
                <a:schemeClr val="tx1"/>
              </a:solidFill>
              <a:miter lim="800000"/>
              <a:headEnd/>
              <a:tailEnd/>
            </a:ln>
            <a:effectLst/>
          </p:spPr>
          <p:txBody>
            <a:bodyPr wrap="none" anchor="ctr"/>
            <a:lstStyle/>
            <a:p>
              <a:pPr fontAlgn="auto">
                <a:spcBef>
                  <a:spcPts val="0"/>
                </a:spcBef>
                <a:spcAft>
                  <a:spcPts val="0"/>
                </a:spcAft>
                <a:defRPr/>
              </a:pPr>
              <a:endParaRPr lang="en-US">
                <a:latin typeface="+mn-lt"/>
                <a:ea typeface="+mn-ea"/>
                <a:cs typeface="+mn-cs"/>
              </a:endParaRPr>
            </a:p>
          </p:txBody>
        </p:sp>
        <p:sp>
          <p:nvSpPr>
            <p:cNvPr id="178182" name="Oval 6"/>
            <p:cNvSpPr>
              <a:spLocks noChangeArrowheads="1"/>
            </p:cNvSpPr>
            <p:nvPr/>
          </p:nvSpPr>
          <p:spPr bwMode="auto">
            <a:xfrm>
              <a:off x="0" y="2819400"/>
              <a:ext cx="1219200" cy="1143000"/>
            </a:xfrm>
            <a:prstGeom prst="ellipse">
              <a:avLst/>
            </a:prstGeom>
            <a:gradFill rotWithShape="1">
              <a:gsLst>
                <a:gs pos="0">
                  <a:schemeClr val="bg1"/>
                </a:gs>
                <a:gs pos="100000">
                  <a:schemeClr val="bg1">
                    <a:gamma/>
                    <a:shade val="51373"/>
                    <a:invGamma/>
                  </a:schemeClr>
                </a:gs>
              </a:gsLst>
              <a:lin ang="5400000" scaled="1"/>
            </a:gradFill>
            <a:ln w="9525">
              <a:solidFill>
                <a:schemeClr val="bg1"/>
              </a:solidFill>
              <a:round/>
              <a:headEnd/>
              <a:tailEnd/>
            </a:ln>
            <a:effectLst/>
          </p:spPr>
          <p:txBody>
            <a:bodyPr wrap="none" anchor="ctr"/>
            <a:lstStyle/>
            <a:p>
              <a:pPr fontAlgn="auto">
                <a:spcBef>
                  <a:spcPts val="0"/>
                </a:spcBef>
                <a:spcAft>
                  <a:spcPts val="0"/>
                </a:spcAft>
                <a:defRPr/>
              </a:pPr>
              <a:endParaRPr lang="en-US">
                <a:latin typeface="+mn-lt"/>
                <a:ea typeface="+mn-ea"/>
                <a:cs typeface="+mn-cs"/>
              </a:endParaRPr>
            </a:p>
          </p:txBody>
        </p:sp>
        <p:sp>
          <p:nvSpPr>
            <p:cNvPr id="178183" name="Rectangle 7"/>
            <p:cNvSpPr>
              <a:spLocks noChangeArrowheads="1"/>
            </p:cNvSpPr>
            <p:nvPr/>
          </p:nvSpPr>
          <p:spPr bwMode="auto">
            <a:xfrm>
              <a:off x="762000" y="2819400"/>
              <a:ext cx="1066800" cy="1143000"/>
            </a:xfrm>
            <a:prstGeom prst="rect">
              <a:avLst/>
            </a:prstGeom>
            <a:gradFill rotWithShape="1">
              <a:gsLst>
                <a:gs pos="0">
                  <a:schemeClr val="tx1"/>
                </a:gs>
                <a:gs pos="50000">
                  <a:schemeClr val="tx1">
                    <a:gamma/>
                    <a:tint val="0"/>
                    <a:invGamma/>
                  </a:schemeClr>
                </a:gs>
                <a:gs pos="100000">
                  <a:schemeClr val="tx1"/>
                </a:gs>
              </a:gsLst>
              <a:lin ang="5400000" scaled="1"/>
            </a:gradFill>
            <a:ln w="9525">
              <a:solidFill>
                <a:schemeClr val="tx1"/>
              </a:solidFill>
              <a:miter lim="800000"/>
              <a:headEnd/>
              <a:tailEnd/>
            </a:ln>
            <a:effectLst/>
          </p:spPr>
          <p:txBody>
            <a:bodyPr wrap="none" anchor="ctr"/>
            <a:lstStyle/>
            <a:p>
              <a:pPr fontAlgn="auto">
                <a:spcBef>
                  <a:spcPts val="0"/>
                </a:spcBef>
                <a:spcAft>
                  <a:spcPts val="0"/>
                </a:spcAft>
                <a:defRPr/>
              </a:pPr>
              <a:endParaRPr lang="en-US">
                <a:latin typeface="+mn-lt"/>
                <a:ea typeface="+mn-ea"/>
                <a:cs typeface="+mn-cs"/>
              </a:endParaRPr>
            </a:p>
          </p:txBody>
        </p:sp>
        <p:sp>
          <p:nvSpPr>
            <p:cNvPr id="178185" name="Rectangle 9"/>
            <p:cNvSpPr>
              <a:spLocks noChangeArrowheads="1"/>
            </p:cNvSpPr>
            <p:nvPr/>
          </p:nvSpPr>
          <p:spPr bwMode="auto">
            <a:xfrm>
              <a:off x="2895600" y="2819400"/>
              <a:ext cx="1066800" cy="1143000"/>
            </a:xfrm>
            <a:prstGeom prst="rect">
              <a:avLst/>
            </a:prstGeom>
            <a:gradFill rotWithShape="1">
              <a:gsLst>
                <a:gs pos="0">
                  <a:schemeClr val="tx1"/>
                </a:gs>
                <a:gs pos="50000">
                  <a:schemeClr val="tx1">
                    <a:gamma/>
                    <a:tint val="0"/>
                    <a:invGamma/>
                  </a:schemeClr>
                </a:gs>
                <a:gs pos="100000">
                  <a:schemeClr val="tx1"/>
                </a:gs>
              </a:gsLst>
              <a:lin ang="5400000" scaled="1"/>
            </a:gradFill>
            <a:ln w="9525">
              <a:solidFill>
                <a:schemeClr val="tx1"/>
              </a:solidFill>
              <a:miter lim="800000"/>
              <a:headEnd/>
              <a:tailEnd/>
            </a:ln>
            <a:effectLst/>
          </p:spPr>
          <p:txBody>
            <a:bodyPr wrap="none" anchor="ctr"/>
            <a:lstStyle/>
            <a:p>
              <a:pPr fontAlgn="auto">
                <a:spcBef>
                  <a:spcPts val="0"/>
                </a:spcBef>
                <a:spcAft>
                  <a:spcPts val="0"/>
                </a:spcAft>
                <a:defRPr/>
              </a:pPr>
              <a:endParaRPr lang="en-US">
                <a:latin typeface="+mn-lt"/>
                <a:ea typeface="+mn-ea"/>
                <a:cs typeface="+mn-cs"/>
              </a:endParaRPr>
            </a:p>
          </p:txBody>
        </p:sp>
        <p:sp>
          <p:nvSpPr>
            <p:cNvPr id="178186" name="Rectangle 10"/>
            <p:cNvSpPr>
              <a:spLocks noChangeArrowheads="1"/>
            </p:cNvSpPr>
            <p:nvPr/>
          </p:nvSpPr>
          <p:spPr bwMode="auto">
            <a:xfrm>
              <a:off x="5029200" y="2819400"/>
              <a:ext cx="1066800" cy="1143000"/>
            </a:xfrm>
            <a:prstGeom prst="rect">
              <a:avLst/>
            </a:prstGeom>
            <a:gradFill rotWithShape="1">
              <a:gsLst>
                <a:gs pos="0">
                  <a:schemeClr val="tx1"/>
                </a:gs>
                <a:gs pos="50000">
                  <a:schemeClr val="tx1">
                    <a:gamma/>
                    <a:tint val="0"/>
                    <a:invGamma/>
                  </a:schemeClr>
                </a:gs>
                <a:gs pos="100000">
                  <a:schemeClr val="tx1"/>
                </a:gs>
              </a:gsLst>
              <a:lin ang="5400000" scaled="1"/>
            </a:gradFill>
            <a:ln w="9525">
              <a:solidFill>
                <a:schemeClr val="tx1"/>
              </a:solidFill>
              <a:miter lim="800000"/>
              <a:headEnd/>
              <a:tailEnd/>
            </a:ln>
            <a:effectLst/>
          </p:spPr>
          <p:txBody>
            <a:bodyPr wrap="none" anchor="ctr"/>
            <a:lstStyle/>
            <a:p>
              <a:pPr fontAlgn="auto">
                <a:spcBef>
                  <a:spcPts val="0"/>
                </a:spcBef>
                <a:spcAft>
                  <a:spcPts val="0"/>
                </a:spcAft>
                <a:defRPr/>
              </a:pPr>
              <a:endParaRPr lang="en-US">
                <a:latin typeface="+mn-lt"/>
                <a:ea typeface="+mn-ea"/>
                <a:cs typeface="+mn-cs"/>
              </a:endParaRPr>
            </a:p>
          </p:txBody>
        </p:sp>
        <p:sp>
          <p:nvSpPr>
            <p:cNvPr id="178187" name="Rectangle 11"/>
            <p:cNvSpPr>
              <a:spLocks noChangeArrowheads="1"/>
            </p:cNvSpPr>
            <p:nvPr/>
          </p:nvSpPr>
          <p:spPr bwMode="auto">
            <a:xfrm>
              <a:off x="7162800" y="2819400"/>
              <a:ext cx="1066800" cy="1143000"/>
            </a:xfrm>
            <a:prstGeom prst="rect">
              <a:avLst/>
            </a:prstGeom>
            <a:gradFill rotWithShape="1">
              <a:gsLst>
                <a:gs pos="0">
                  <a:schemeClr val="tx1"/>
                </a:gs>
                <a:gs pos="50000">
                  <a:schemeClr val="tx1">
                    <a:gamma/>
                    <a:tint val="0"/>
                    <a:invGamma/>
                  </a:schemeClr>
                </a:gs>
                <a:gs pos="100000">
                  <a:schemeClr val="tx1"/>
                </a:gs>
              </a:gsLst>
              <a:lin ang="5400000" scaled="1"/>
            </a:gradFill>
            <a:ln w="9525">
              <a:solidFill>
                <a:schemeClr val="tx1"/>
              </a:solidFill>
              <a:miter lim="800000"/>
              <a:headEnd/>
              <a:tailEnd/>
            </a:ln>
            <a:effectLst/>
          </p:spPr>
          <p:txBody>
            <a:bodyPr wrap="none" anchor="ctr"/>
            <a:lstStyle/>
            <a:p>
              <a:pPr fontAlgn="auto">
                <a:spcBef>
                  <a:spcPts val="0"/>
                </a:spcBef>
                <a:spcAft>
                  <a:spcPts val="0"/>
                </a:spcAft>
                <a:defRPr/>
              </a:pPr>
              <a:endParaRPr lang="en-US">
                <a:latin typeface="+mn-lt"/>
                <a:ea typeface="+mn-ea"/>
                <a:cs typeface="+mn-cs"/>
              </a:endParaRPr>
            </a:p>
          </p:txBody>
        </p:sp>
        <p:sp>
          <p:nvSpPr>
            <p:cNvPr id="64533" name="Text Box 16"/>
            <p:cNvSpPr txBox="1">
              <a:spLocks noChangeArrowheads="1"/>
            </p:cNvSpPr>
            <p:nvPr/>
          </p:nvSpPr>
          <p:spPr bwMode="auto">
            <a:xfrm>
              <a:off x="7543800" y="3124200"/>
              <a:ext cx="3540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b="1"/>
                <a:t>3</a:t>
              </a:r>
            </a:p>
          </p:txBody>
        </p:sp>
        <p:sp>
          <p:nvSpPr>
            <p:cNvPr id="64534" name="Text Box 17"/>
            <p:cNvSpPr txBox="1">
              <a:spLocks noChangeArrowheads="1"/>
            </p:cNvSpPr>
            <p:nvPr/>
          </p:nvSpPr>
          <p:spPr bwMode="auto">
            <a:xfrm>
              <a:off x="5410200" y="3124200"/>
              <a:ext cx="3540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b="1"/>
                <a:t>2</a:t>
              </a:r>
            </a:p>
          </p:txBody>
        </p:sp>
        <p:sp>
          <p:nvSpPr>
            <p:cNvPr id="64535" name="Text Box 18"/>
            <p:cNvSpPr txBox="1">
              <a:spLocks noChangeArrowheads="1"/>
            </p:cNvSpPr>
            <p:nvPr/>
          </p:nvSpPr>
          <p:spPr bwMode="auto">
            <a:xfrm>
              <a:off x="3276600" y="3124200"/>
              <a:ext cx="3540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b="1"/>
                <a:t>1</a:t>
              </a:r>
            </a:p>
          </p:txBody>
        </p:sp>
        <p:sp>
          <p:nvSpPr>
            <p:cNvPr id="64536" name="Text Box 19"/>
            <p:cNvSpPr txBox="1">
              <a:spLocks noChangeArrowheads="1"/>
            </p:cNvSpPr>
            <p:nvPr/>
          </p:nvSpPr>
          <p:spPr bwMode="auto">
            <a:xfrm>
              <a:off x="1143000" y="3124200"/>
              <a:ext cx="3540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b="1"/>
                <a:t>0</a:t>
              </a:r>
            </a:p>
          </p:txBody>
        </p:sp>
      </p:grpSp>
      <p:sp>
        <p:nvSpPr>
          <p:cNvPr id="64520" name="Line 12"/>
          <p:cNvSpPr>
            <a:spLocks noChangeShapeType="1"/>
          </p:cNvSpPr>
          <p:nvPr/>
        </p:nvSpPr>
        <p:spPr bwMode="auto">
          <a:xfrm>
            <a:off x="7162800" y="1377950"/>
            <a:ext cx="1066800" cy="0"/>
          </a:xfrm>
          <a:prstGeom prst="line">
            <a:avLst/>
          </a:prstGeom>
          <a:noFill/>
          <a:ln w="5715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64521" name="Text Box 13"/>
          <p:cNvSpPr txBox="1">
            <a:spLocks noChangeArrowheads="1"/>
          </p:cNvSpPr>
          <p:nvPr/>
        </p:nvSpPr>
        <p:spPr bwMode="auto">
          <a:xfrm>
            <a:off x="6781800" y="387350"/>
            <a:ext cx="1630363"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600" b="1"/>
              <a:t>1.5 mm</a:t>
            </a:r>
          </a:p>
        </p:txBody>
      </p:sp>
      <p:pic>
        <p:nvPicPr>
          <p:cNvPr id="64522" name="Content Placeholder 3"/>
          <p:cNvPicPr>
            <a:picLocks noChangeAspect="1"/>
          </p:cNvPicPr>
          <p:nvPr/>
        </p:nvPicPr>
        <p:blipFill>
          <a:blip r:embed="rId2">
            <a:extLst>
              <a:ext uri="{28A0092B-C50C-407E-A947-70E740481C1C}">
                <a14:useLocalDpi xmlns:a14="http://schemas.microsoft.com/office/drawing/2010/main" val="0"/>
              </a:ext>
            </a:extLst>
          </a:blip>
          <a:srcRect l="-96" t="665" r="131"/>
          <a:stretch>
            <a:fillRect/>
          </a:stretch>
        </p:blipFill>
        <p:spPr bwMode="auto">
          <a:xfrm>
            <a:off x="4429125" y="3344863"/>
            <a:ext cx="4714875" cy="3513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4523" name="Content Placeholder 3"/>
          <p:cNvPicPr>
            <a:picLocks noChangeAspect="1"/>
          </p:cNvPicPr>
          <p:nvPr/>
        </p:nvPicPr>
        <p:blipFill>
          <a:blip r:embed="rId2">
            <a:extLst>
              <a:ext uri="{28A0092B-C50C-407E-A947-70E740481C1C}">
                <a14:useLocalDpi xmlns:a14="http://schemas.microsoft.com/office/drawing/2010/main" val="0"/>
              </a:ext>
            </a:extLst>
          </a:blip>
          <a:srcRect l="-96" t="665" r="131"/>
          <a:stretch>
            <a:fillRect/>
          </a:stretch>
        </p:blipFill>
        <p:spPr bwMode="auto">
          <a:xfrm>
            <a:off x="762000" y="2825750"/>
            <a:ext cx="255588" cy="190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4" name="Straight Connector 3"/>
          <p:cNvCxnSpPr/>
          <p:nvPr/>
        </p:nvCxnSpPr>
        <p:spPr>
          <a:xfrm>
            <a:off x="762000" y="3016250"/>
            <a:ext cx="3667125" cy="384175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1017588" y="3016250"/>
            <a:ext cx="3411537" cy="1630363"/>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1017588" y="2825750"/>
            <a:ext cx="8126412" cy="519113"/>
          </a:xfrm>
          <a:prstGeom prst="line">
            <a:avLst/>
          </a:prstGeom>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741680" y="6334780"/>
            <a:ext cx="2650769" cy="523220"/>
          </a:xfrm>
          <a:prstGeom prst="rect">
            <a:avLst/>
          </a:prstGeom>
          <a:noFill/>
        </p:spPr>
        <p:txBody>
          <a:bodyPr wrap="none" rtlCol="0">
            <a:spAutoFit/>
          </a:bodyPr>
          <a:lstStyle/>
          <a:p>
            <a:r>
              <a:rPr lang="en-US" sz="2800" b="1" i="1" dirty="0" smtClean="0">
                <a:solidFill>
                  <a:srgbClr val="FFFFFF"/>
                </a:solidFill>
                <a:latin typeface="Avenir Next Regular"/>
                <a:ea typeface="+mj-ea"/>
                <a:cs typeface="Avenir Next Regular"/>
              </a:rPr>
              <a:t>Programming</a:t>
            </a:r>
            <a:endParaRPr lang="en-US" sz="2800" b="1" i="1" dirty="0">
              <a:solidFill>
                <a:srgbClr val="FFFFFF"/>
              </a:solidFill>
              <a:latin typeface="Avenir Next Regular"/>
              <a:ea typeface="+mj-ea"/>
              <a:cs typeface="Avenir Next Regular"/>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77975"/>
            <a:ext cx="9144000" cy="4822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8610" name="Title 4"/>
          <p:cNvSpPr>
            <a:spLocks noGrp="1"/>
          </p:cNvSpPr>
          <p:nvPr>
            <p:ph type="title"/>
          </p:nvPr>
        </p:nvSpPr>
        <p:spPr/>
        <p:txBody>
          <a:bodyPr/>
          <a:lstStyle/>
          <a:p>
            <a:r>
              <a:rPr lang="en-US">
                <a:latin typeface="Calibri" charset="0"/>
              </a:rPr>
              <a:t>Directional Electrode Designs:</a:t>
            </a:r>
          </a:p>
        </p:txBody>
      </p:sp>
      <p:sp>
        <p:nvSpPr>
          <p:cNvPr id="4" name="TextBox 3"/>
          <p:cNvSpPr txBox="1"/>
          <p:nvPr/>
        </p:nvSpPr>
        <p:spPr>
          <a:xfrm>
            <a:off x="741680" y="6334780"/>
            <a:ext cx="2650769" cy="523220"/>
          </a:xfrm>
          <a:prstGeom prst="rect">
            <a:avLst/>
          </a:prstGeom>
          <a:noFill/>
        </p:spPr>
        <p:txBody>
          <a:bodyPr wrap="none" rtlCol="0">
            <a:spAutoFit/>
          </a:bodyPr>
          <a:lstStyle/>
          <a:p>
            <a:r>
              <a:rPr lang="en-US" sz="2800" b="1" i="1" dirty="0" smtClean="0">
                <a:solidFill>
                  <a:srgbClr val="FFFFFF"/>
                </a:solidFill>
                <a:latin typeface="Avenir Next Regular"/>
                <a:ea typeface="+mj-ea"/>
                <a:cs typeface="Avenir Next Regular"/>
              </a:rPr>
              <a:t>Programming</a:t>
            </a:r>
            <a:endParaRPr lang="en-US" sz="2800" b="1" i="1" dirty="0">
              <a:solidFill>
                <a:srgbClr val="FFFFFF"/>
              </a:solidFill>
              <a:latin typeface="Avenir Next Regular"/>
              <a:ea typeface="+mj-ea"/>
              <a:cs typeface="Avenir Next Regul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3" descr="IMG_510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85900" y="1082358"/>
            <a:ext cx="6351588" cy="5195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7586" name="Title 4"/>
          <p:cNvSpPr>
            <a:spLocks noGrp="1"/>
          </p:cNvSpPr>
          <p:nvPr>
            <p:ph type="title"/>
          </p:nvPr>
        </p:nvSpPr>
        <p:spPr>
          <a:xfrm>
            <a:off x="457902" y="30163"/>
            <a:ext cx="8228898" cy="1143000"/>
          </a:xfrm>
        </p:spPr>
        <p:txBody>
          <a:bodyPr/>
          <a:lstStyle/>
          <a:p>
            <a:r>
              <a:rPr lang="en-US">
                <a:latin typeface="Calibri" charset="0"/>
              </a:rPr>
              <a:t>V = I</a:t>
            </a:r>
            <a:r>
              <a:rPr lang="en-US" sz="2800">
                <a:latin typeface="Calibri" charset="0"/>
              </a:rPr>
              <a:t>*</a:t>
            </a:r>
            <a:r>
              <a:rPr lang="en-US">
                <a:latin typeface="Calibri" charset="0"/>
              </a:rPr>
              <a:t>R</a:t>
            </a:r>
          </a:p>
        </p:txBody>
      </p:sp>
      <p:sp>
        <p:nvSpPr>
          <p:cNvPr id="67587" name="TextBox 5"/>
          <p:cNvSpPr txBox="1">
            <a:spLocks noChangeArrowheads="1"/>
          </p:cNvSpPr>
          <p:nvPr/>
        </p:nvSpPr>
        <p:spPr bwMode="auto">
          <a:xfrm>
            <a:off x="127000" y="4873625"/>
            <a:ext cx="2187575" cy="974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        V</a:t>
            </a:r>
            <a:r>
              <a:rPr lang="en-US" sz="1800" baseline="30000"/>
              <a:t>2</a:t>
            </a:r>
            <a:r>
              <a:rPr lang="en-US" sz="3200" baseline="-25000"/>
              <a:t> * </a:t>
            </a:r>
            <a:r>
              <a:rPr lang="en-US" sz="1800"/>
              <a:t>pw </a:t>
            </a:r>
            <a:r>
              <a:rPr lang="en-US" sz="3200" baseline="-25000"/>
              <a:t>* </a:t>
            </a:r>
            <a:r>
              <a:rPr lang="en-US" sz="1800"/>
              <a:t>f</a:t>
            </a:r>
            <a:endParaRPr lang="en-US" sz="3200"/>
          </a:p>
          <a:p>
            <a:pPr eaLnBrk="1" hangingPunct="1"/>
            <a:r>
              <a:rPr lang="en-US" sz="1800"/>
              <a:t>E = ------------------ (1s)</a:t>
            </a:r>
          </a:p>
          <a:p>
            <a:pPr eaLnBrk="1" hangingPunct="1"/>
            <a:r>
              <a:rPr lang="en-US" sz="1800"/>
              <a:t>                   R</a:t>
            </a:r>
          </a:p>
        </p:txBody>
      </p:sp>
      <p:sp>
        <p:nvSpPr>
          <p:cNvPr id="5" name="TextBox 4"/>
          <p:cNvSpPr txBox="1"/>
          <p:nvPr/>
        </p:nvSpPr>
        <p:spPr>
          <a:xfrm>
            <a:off x="741680" y="6334780"/>
            <a:ext cx="2650769" cy="523220"/>
          </a:xfrm>
          <a:prstGeom prst="rect">
            <a:avLst/>
          </a:prstGeom>
          <a:noFill/>
        </p:spPr>
        <p:txBody>
          <a:bodyPr wrap="none" rtlCol="0">
            <a:spAutoFit/>
          </a:bodyPr>
          <a:lstStyle/>
          <a:p>
            <a:r>
              <a:rPr lang="en-US" sz="2800" b="1" i="1" dirty="0" smtClean="0">
                <a:solidFill>
                  <a:srgbClr val="FFFFFF"/>
                </a:solidFill>
                <a:latin typeface="Avenir Next Regular"/>
                <a:ea typeface="+mj-ea"/>
                <a:cs typeface="Avenir Next Regular"/>
              </a:rPr>
              <a:t>Programming</a:t>
            </a:r>
            <a:endParaRPr lang="en-US" sz="2800" b="1" i="1" dirty="0">
              <a:solidFill>
                <a:srgbClr val="FFFFFF"/>
              </a:solidFill>
              <a:latin typeface="Avenir Next Regular"/>
              <a:ea typeface="+mj-ea"/>
              <a:cs typeface="Avenir Next Regul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Clinical effects of DBS</a:t>
            </a:r>
            <a:endParaRPr lang="en-US" dirty="0"/>
          </a:p>
        </p:txBody>
      </p:sp>
      <p:sp>
        <p:nvSpPr>
          <p:cNvPr id="8" name="Text Placeholder 7"/>
          <p:cNvSpPr>
            <a:spLocks noGrp="1"/>
          </p:cNvSpPr>
          <p:nvPr>
            <p:ph type="body" idx="1"/>
          </p:nvPr>
        </p:nvSpPr>
        <p:spPr/>
        <p:txBody>
          <a:bodyPr/>
          <a:lstStyle/>
          <a:p>
            <a:r>
              <a:rPr lang="en-US" dirty="0" smtClean="0"/>
              <a:t>Positive</a:t>
            </a:r>
            <a:endParaRPr lang="en-US" dirty="0"/>
          </a:p>
        </p:txBody>
      </p:sp>
      <p:sp>
        <p:nvSpPr>
          <p:cNvPr id="9" name="Content Placeholder 8"/>
          <p:cNvSpPr>
            <a:spLocks noGrp="1"/>
          </p:cNvSpPr>
          <p:nvPr>
            <p:ph sz="half" idx="2"/>
          </p:nvPr>
        </p:nvSpPr>
        <p:spPr/>
        <p:txBody>
          <a:bodyPr/>
          <a:lstStyle/>
          <a:p>
            <a:r>
              <a:rPr lang="en-US" dirty="0" smtClean="0"/>
              <a:t>Reduction of Dyskinesia</a:t>
            </a:r>
          </a:p>
          <a:p>
            <a:r>
              <a:rPr lang="en-US" dirty="0" smtClean="0"/>
              <a:t>Decrease in Tremor</a:t>
            </a:r>
          </a:p>
          <a:p>
            <a:r>
              <a:rPr lang="en-US" dirty="0" smtClean="0"/>
              <a:t>Decrease in </a:t>
            </a:r>
            <a:r>
              <a:rPr lang="en-US" dirty="0" err="1" smtClean="0"/>
              <a:t>Bradykinesia</a:t>
            </a:r>
            <a:endParaRPr lang="en-US" dirty="0" smtClean="0"/>
          </a:p>
          <a:p>
            <a:r>
              <a:rPr lang="en-US" dirty="0" smtClean="0"/>
              <a:t>Decrease in Rigidity</a:t>
            </a:r>
          </a:p>
          <a:p>
            <a:r>
              <a:rPr lang="en-US" dirty="0" smtClean="0"/>
              <a:t>Gait improvement (+/-)</a:t>
            </a:r>
          </a:p>
          <a:p>
            <a:r>
              <a:rPr lang="en-US" dirty="0" smtClean="0"/>
              <a:t>Medication reduction</a:t>
            </a:r>
          </a:p>
          <a:p>
            <a:endParaRPr lang="en-US" dirty="0"/>
          </a:p>
          <a:p>
            <a:endParaRPr lang="en-US" dirty="0"/>
          </a:p>
        </p:txBody>
      </p:sp>
      <p:sp>
        <p:nvSpPr>
          <p:cNvPr id="10" name="Text Placeholder 9"/>
          <p:cNvSpPr>
            <a:spLocks noGrp="1"/>
          </p:cNvSpPr>
          <p:nvPr>
            <p:ph type="body" sz="quarter" idx="3"/>
          </p:nvPr>
        </p:nvSpPr>
        <p:spPr/>
        <p:txBody>
          <a:bodyPr/>
          <a:lstStyle/>
          <a:p>
            <a:r>
              <a:rPr lang="en-US" dirty="0" smtClean="0"/>
              <a:t>Negative</a:t>
            </a:r>
            <a:endParaRPr lang="en-US" dirty="0"/>
          </a:p>
        </p:txBody>
      </p:sp>
      <p:sp>
        <p:nvSpPr>
          <p:cNvPr id="11" name="Content Placeholder 10"/>
          <p:cNvSpPr>
            <a:spLocks noGrp="1"/>
          </p:cNvSpPr>
          <p:nvPr>
            <p:ph sz="quarter" idx="4"/>
          </p:nvPr>
        </p:nvSpPr>
        <p:spPr>
          <a:xfrm>
            <a:off x="4645025" y="2174875"/>
            <a:ext cx="4275455" cy="3951288"/>
          </a:xfrm>
        </p:spPr>
        <p:txBody>
          <a:bodyPr/>
          <a:lstStyle/>
          <a:p>
            <a:r>
              <a:rPr lang="en-US" dirty="0" smtClean="0"/>
              <a:t>Risk of surgery</a:t>
            </a:r>
          </a:p>
          <a:p>
            <a:r>
              <a:rPr lang="en-US" dirty="0" smtClean="0"/>
              <a:t>Indwelling hardware</a:t>
            </a:r>
          </a:p>
          <a:p>
            <a:r>
              <a:rPr lang="en-US" dirty="0" smtClean="0"/>
              <a:t>Multiple visits</a:t>
            </a:r>
          </a:p>
          <a:p>
            <a:r>
              <a:rPr lang="en-US" dirty="0" smtClean="0"/>
              <a:t>Battery replacements </a:t>
            </a:r>
            <a:r>
              <a:rPr lang="en-US" i="1" dirty="0" smtClean="0"/>
              <a:t>or</a:t>
            </a:r>
          </a:p>
          <a:p>
            <a:r>
              <a:rPr lang="en-US" dirty="0" smtClean="0"/>
              <a:t>Daily recharging</a:t>
            </a:r>
          </a:p>
          <a:p>
            <a:r>
              <a:rPr lang="en-US" dirty="0" smtClean="0"/>
              <a:t>Decrease in verbal fluency</a:t>
            </a:r>
            <a:endParaRPr lang="en-US" dirty="0"/>
          </a:p>
        </p:txBody>
      </p:sp>
      <p:sp>
        <p:nvSpPr>
          <p:cNvPr id="3" name="TextBox 2"/>
          <p:cNvSpPr txBox="1"/>
          <p:nvPr/>
        </p:nvSpPr>
        <p:spPr>
          <a:xfrm>
            <a:off x="741680" y="6334780"/>
            <a:ext cx="2051850" cy="523220"/>
          </a:xfrm>
          <a:prstGeom prst="rect">
            <a:avLst/>
          </a:prstGeom>
          <a:noFill/>
        </p:spPr>
        <p:txBody>
          <a:bodyPr wrap="none" rtlCol="0">
            <a:spAutoFit/>
          </a:bodyPr>
          <a:lstStyle/>
          <a:p>
            <a:r>
              <a:rPr lang="en-US" sz="2800" b="1" i="1" dirty="0" smtClean="0">
                <a:solidFill>
                  <a:srgbClr val="FFFFFF"/>
                </a:solidFill>
                <a:latin typeface="Avenir Next Regular"/>
                <a:ea typeface="+mj-ea"/>
                <a:cs typeface="Avenir Next Regular"/>
              </a:rPr>
              <a:t>Outcomes</a:t>
            </a:r>
            <a:endParaRPr lang="en-US" sz="2800" b="1" i="1" dirty="0">
              <a:solidFill>
                <a:srgbClr val="FFFFFF"/>
              </a:solidFill>
              <a:latin typeface="Avenir Next Regular"/>
              <a:ea typeface="+mj-ea"/>
              <a:cs typeface="Avenir Next Regular"/>
            </a:endParaRPr>
          </a:p>
        </p:txBody>
      </p:sp>
    </p:spTree>
    <p:extLst>
      <p:ext uri="{BB962C8B-B14F-4D97-AF65-F5344CB8AC3E}">
        <p14:creationId xmlns:p14="http://schemas.microsoft.com/office/powerpoint/2010/main" val="12714536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Overall:</a:t>
            </a:r>
            <a:endParaRPr lang="en-US" dirty="0"/>
          </a:p>
        </p:txBody>
      </p:sp>
      <p:sp>
        <p:nvSpPr>
          <p:cNvPr id="11" name="Content Placeholder 10"/>
          <p:cNvSpPr>
            <a:spLocks noGrp="1"/>
          </p:cNvSpPr>
          <p:nvPr>
            <p:ph idx="1"/>
          </p:nvPr>
        </p:nvSpPr>
        <p:spPr>
          <a:xfrm>
            <a:off x="345586" y="2600960"/>
            <a:ext cx="8341213" cy="3525203"/>
          </a:xfrm>
        </p:spPr>
        <p:txBody>
          <a:bodyPr>
            <a:normAutofit/>
          </a:bodyPr>
          <a:lstStyle/>
          <a:p>
            <a:pPr marL="0" indent="0" algn="ctr">
              <a:buNone/>
            </a:pPr>
            <a:r>
              <a:rPr lang="en-US" sz="7200" dirty="0" smtClean="0"/>
              <a:t>25 / 60 / 15</a:t>
            </a:r>
            <a:endParaRPr lang="en-US" sz="7200" dirty="0"/>
          </a:p>
        </p:txBody>
      </p:sp>
      <p:sp>
        <p:nvSpPr>
          <p:cNvPr id="12" name="TextBox 11"/>
          <p:cNvSpPr txBox="1"/>
          <p:nvPr/>
        </p:nvSpPr>
        <p:spPr>
          <a:xfrm>
            <a:off x="741680" y="6334780"/>
            <a:ext cx="2051850" cy="523220"/>
          </a:xfrm>
          <a:prstGeom prst="rect">
            <a:avLst/>
          </a:prstGeom>
          <a:noFill/>
        </p:spPr>
        <p:txBody>
          <a:bodyPr wrap="none" rtlCol="0">
            <a:spAutoFit/>
          </a:bodyPr>
          <a:lstStyle/>
          <a:p>
            <a:r>
              <a:rPr lang="en-US" sz="2800" b="1" i="1" dirty="0" smtClean="0">
                <a:latin typeface="Avenir Next Regular"/>
                <a:ea typeface="+mj-ea"/>
                <a:cs typeface="Avenir Next Regular"/>
              </a:rPr>
              <a:t>Outcomes</a:t>
            </a:r>
            <a:endParaRPr lang="en-US" sz="2800" b="1" i="1" dirty="0">
              <a:latin typeface="Avenir Next Regular"/>
              <a:ea typeface="+mj-ea"/>
              <a:cs typeface="Avenir Next Regular"/>
            </a:endParaRPr>
          </a:p>
        </p:txBody>
      </p:sp>
    </p:spTree>
    <p:extLst>
      <p:ext uri="{BB962C8B-B14F-4D97-AF65-F5344CB8AC3E}">
        <p14:creationId xmlns:p14="http://schemas.microsoft.com/office/powerpoint/2010/main" val="28685821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Topics to review</a:t>
            </a:r>
            <a:endParaRPr lang="en-US" dirty="0"/>
          </a:p>
        </p:txBody>
      </p:sp>
      <p:sp>
        <p:nvSpPr>
          <p:cNvPr id="5" name="Content Placeholder 4"/>
          <p:cNvSpPr>
            <a:spLocks noGrp="1"/>
          </p:cNvSpPr>
          <p:nvPr>
            <p:ph idx="1"/>
          </p:nvPr>
        </p:nvSpPr>
        <p:spPr>
          <a:xfrm>
            <a:off x="233680" y="1509078"/>
            <a:ext cx="7741919" cy="4525963"/>
          </a:xfrm>
        </p:spPr>
        <p:txBody>
          <a:bodyPr>
            <a:normAutofit fontScale="92500" lnSpcReduction="20000"/>
          </a:bodyPr>
          <a:lstStyle/>
          <a:p>
            <a:r>
              <a:rPr lang="en-US" sz="2800" dirty="0" smtClean="0"/>
              <a:t>Is surgery really necessary?</a:t>
            </a:r>
          </a:p>
          <a:p>
            <a:endParaRPr lang="en-US" sz="2800" dirty="0"/>
          </a:p>
          <a:p>
            <a:r>
              <a:rPr lang="en-US" sz="2800" dirty="0" smtClean="0"/>
              <a:t>Patient selection</a:t>
            </a:r>
          </a:p>
          <a:p>
            <a:endParaRPr lang="en-US" sz="2800" dirty="0"/>
          </a:p>
          <a:p>
            <a:r>
              <a:rPr lang="en-US" sz="2800" dirty="0" smtClean="0"/>
              <a:t>Surgical target selection</a:t>
            </a:r>
          </a:p>
          <a:p>
            <a:endParaRPr lang="en-US" sz="2800" dirty="0"/>
          </a:p>
          <a:p>
            <a:r>
              <a:rPr lang="en-US" sz="2800" dirty="0" smtClean="0"/>
              <a:t>Operative procedure</a:t>
            </a:r>
          </a:p>
          <a:p>
            <a:endParaRPr lang="en-US" sz="2800" dirty="0"/>
          </a:p>
          <a:p>
            <a:r>
              <a:rPr lang="en-US" sz="2800" dirty="0" smtClean="0"/>
              <a:t>Programming</a:t>
            </a:r>
          </a:p>
          <a:p>
            <a:endParaRPr lang="en-US" sz="2800" dirty="0"/>
          </a:p>
          <a:p>
            <a:r>
              <a:rPr lang="en-US" sz="2800" dirty="0" smtClean="0"/>
              <a:t>Outcomes</a:t>
            </a:r>
          </a:p>
          <a:p>
            <a:endParaRPr lang="en-US" sz="2800" dirty="0"/>
          </a:p>
          <a:p>
            <a:endParaRPr lang="en-US" sz="2800" dirty="0"/>
          </a:p>
        </p:txBody>
      </p:sp>
      <p:pic>
        <p:nvPicPr>
          <p:cNvPr id="6" name="Picture 5" descr="IMG_0110.JPG"/>
          <p:cNvPicPr>
            <a:picLocks noChangeAspect="1"/>
          </p:cNvPicPr>
          <p:nvPr/>
        </p:nvPicPr>
        <p:blipFill rotWithShape="1">
          <a:blip r:embed="rId2">
            <a:extLst>
              <a:ext uri="{28A0092B-C50C-407E-A947-70E740481C1C}">
                <a14:useLocalDpi xmlns:a14="http://schemas.microsoft.com/office/drawing/2010/main" val="0"/>
              </a:ext>
            </a:extLst>
          </a:blip>
          <a:srcRect l="15386" b="9837"/>
          <a:stretch/>
        </p:blipFill>
        <p:spPr>
          <a:xfrm>
            <a:off x="5435600" y="1509077"/>
            <a:ext cx="3251199" cy="4637241"/>
          </a:xfrm>
          <a:prstGeom prst="rect">
            <a:avLst/>
          </a:prstGeom>
        </p:spPr>
      </p:pic>
    </p:spTree>
    <p:extLst>
      <p:ext uri="{BB962C8B-B14F-4D97-AF65-F5344CB8AC3E}">
        <p14:creationId xmlns:p14="http://schemas.microsoft.com/office/powerpoint/2010/main" val="33705969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 is all about options</a:t>
            </a:r>
            <a:endParaRPr lang="en-US" dirty="0"/>
          </a:p>
        </p:txBody>
      </p:sp>
      <p:sp>
        <p:nvSpPr>
          <p:cNvPr id="3" name="Content Placeholder 2"/>
          <p:cNvSpPr>
            <a:spLocks noGrp="1"/>
          </p:cNvSpPr>
          <p:nvPr>
            <p:ph idx="1"/>
          </p:nvPr>
        </p:nvSpPr>
        <p:spPr/>
        <p:txBody>
          <a:bodyPr/>
          <a:lstStyle/>
          <a:p>
            <a:r>
              <a:rPr lang="en-US" dirty="0" smtClean="0"/>
              <a:t>Surgical decision making:</a:t>
            </a:r>
          </a:p>
          <a:p>
            <a:endParaRPr lang="en-US" dirty="0" smtClean="0"/>
          </a:p>
          <a:p>
            <a:pPr lvl="1"/>
            <a:r>
              <a:rPr lang="en-US" dirty="0" smtClean="0"/>
              <a:t>What surgical options are appropriate for the patient?</a:t>
            </a:r>
          </a:p>
          <a:p>
            <a:pPr lvl="1"/>
            <a:endParaRPr lang="en-US" dirty="0"/>
          </a:p>
          <a:p>
            <a:pPr lvl="1"/>
            <a:r>
              <a:rPr lang="en-US" dirty="0" smtClean="0"/>
              <a:t>What does the patient decide to do?</a:t>
            </a:r>
          </a:p>
          <a:p>
            <a:pPr lvl="1"/>
            <a:endParaRPr lang="en-US" dirty="0"/>
          </a:p>
        </p:txBody>
      </p:sp>
    </p:spTree>
    <p:extLst>
      <p:ext uri="{BB962C8B-B14F-4D97-AF65-F5344CB8AC3E}">
        <p14:creationId xmlns:p14="http://schemas.microsoft.com/office/powerpoint/2010/main" val="29964571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Initial Workup:</a:t>
            </a:r>
            <a:endParaRPr lang="en-US" dirty="0"/>
          </a:p>
        </p:txBody>
      </p:sp>
      <p:sp>
        <p:nvSpPr>
          <p:cNvPr id="3" name="Content Placeholder 2"/>
          <p:cNvSpPr>
            <a:spLocks noGrp="1"/>
          </p:cNvSpPr>
          <p:nvPr>
            <p:ph idx="1"/>
          </p:nvPr>
        </p:nvSpPr>
        <p:spPr/>
        <p:txBody>
          <a:bodyPr/>
          <a:lstStyle/>
          <a:p>
            <a:r>
              <a:rPr lang="en-US" dirty="0" smtClean="0"/>
              <a:t>A good history</a:t>
            </a:r>
          </a:p>
          <a:p>
            <a:r>
              <a:rPr lang="en-US" dirty="0" smtClean="0"/>
              <a:t>Tremor scoring</a:t>
            </a:r>
          </a:p>
          <a:p>
            <a:r>
              <a:rPr lang="en-US" dirty="0" smtClean="0"/>
              <a:t>MRI</a:t>
            </a:r>
          </a:p>
          <a:p>
            <a:r>
              <a:rPr lang="en-US" dirty="0" smtClean="0"/>
              <a:t>Surgical assessment</a:t>
            </a:r>
          </a:p>
          <a:p>
            <a:endParaRPr lang="en-US" dirty="0"/>
          </a:p>
          <a:p>
            <a:r>
              <a:rPr lang="en-US" dirty="0" smtClean="0"/>
              <a:t>Non-surgical treatment options</a:t>
            </a:r>
          </a:p>
          <a:p>
            <a:r>
              <a:rPr lang="en-US" dirty="0" smtClean="0"/>
              <a:t>Surgical treatment options</a:t>
            </a:r>
            <a:endParaRPr lang="en-US" dirty="0"/>
          </a:p>
        </p:txBody>
      </p:sp>
    </p:spTree>
    <p:extLst>
      <p:ext uri="{BB962C8B-B14F-4D97-AF65-F5344CB8AC3E}">
        <p14:creationId xmlns:p14="http://schemas.microsoft.com/office/powerpoint/2010/main" val="37558524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are the patient’s options to choose from?</a:t>
            </a:r>
            <a:endParaRPr lang="en-US" dirty="0"/>
          </a:p>
        </p:txBody>
      </p:sp>
      <p:sp>
        <p:nvSpPr>
          <p:cNvPr id="3" name="Content Placeholder 2"/>
          <p:cNvSpPr>
            <a:spLocks noGrp="1"/>
          </p:cNvSpPr>
          <p:nvPr>
            <p:ph idx="1"/>
          </p:nvPr>
        </p:nvSpPr>
        <p:spPr/>
        <p:txBody>
          <a:bodyPr/>
          <a:lstStyle/>
          <a:p>
            <a:r>
              <a:rPr lang="en-US" dirty="0" smtClean="0"/>
              <a:t>No surgery</a:t>
            </a:r>
          </a:p>
          <a:p>
            <a:endParaRPr lang="en-US" dirty="0" smtClean="0"/>
          </a:p>
          <a:p>
            <a:r>
              <a:rPr lang="en-US" dirty="0" smtClean="0"/>
              <a:t>Let me think about it.</a:t>
            </a:r>
          </a:p>
          <a:p>
            <a:endParaRPr lang="en-US" dirty="0" smtClean="0"/>
          </a:p>
          <a:p>
            <a:r>
              <a:rPr lang="en-US" dirty="0" smtClean="0"/>
              <a:t>Not now.  Wait and see.</a:t>
            </a:r>
          </a:p>
          <a:p>
            <a:endParaRPr lang="en-US" dirty="0" smtClean="0"/>
          </a:p>
          <a:p>
            <a:r>
              <a:rPr lang="en-US" dirty="0" smtClean="0"/>
              <a:t>Let’s do this</a:t>
            </a:r>
            <a:endParaRPr lang="en-US" dirty="0"/>
          </a:p>
        </p:txBody>
      </p:sp>
    </p:spTree>
    <p:extLst>
      <p:ext uri="{BB962C8B-B14F-4D97-AF65-F5344CB8AC3E}">
        <p14:creationId xmlns:p14="http://schemas.microsoft.com/office/powerpoint/2010/main" val="23657962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deep brain stimulation?</a:t>
            </a:r>
            <a:endParaRPr lang="en-US" dirty="0"/>
          </a:p>
        </p:txBody>
      </p:sp>
      <p:pic>
        <p:nvPicPr>
          <p:cNvPr id="4" name="Content Placeholder 3"/>
          <p:cNvPicPr>
            <a:picLocks noGrp="1" noChangeAspect="1"/>
          </p:cNvPicPr>
          <p:nvPr>
            <p:ph idx="1"/>
          </p:nvPr>
        </p:nvPicPr>
        <p:blipFill>
          <a:blip r:embed="rId2"/>
          <a:srcRect t="2997" b="2997"/>
          <a:stretch>
            <a:fillRect/>
          </a:stretch>
        </p:blipFill>
        <p:spPr>
          <a:xfrm>
            <a:off x="457200" y="1586545"/>
            <a:ext cx="8229600" cy="4525963"/>
          </a:xfrm>
        </p:spPr>
      </p:pic>
    </p:spTree>
    <p:extLst>
      <p:ext uri="{BB962C8B-B14F-4D97-AF65-F5344CB8AC3E}">
        <p14:creationId xmlns:p14="http://schemas.microsoft.com/office/powerpoint/2010/main" val="5095177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the alternatives?</a:t>
            </a:r>
            <a:endParaRPr lang="en-US" dirty="0"/>
          </a:p>
        </p:txBody>
      </p:sp>
      <p:sp>
        <p:nvSpPr>
          <p:cNvPr id="3" name="Content Placeholder 2"/>
          <p:cNvSpPr>
            <a:spLocks noGrp="1"/>
          </p:cNvSpPr>
          <p:nvPr>
            <p:ph idx="1"/>
          </p:nvPr>
        </p:nvSpPr>
        <p:spPr/>
        <p:txBody>
          <a:bodyPr/>
          <a:lstStyle/>
          <a:p>
            <a:r>
              <a:rPr lang="en-US" dirty="0" err="1" smtClean="0"/>
              <a:t>Thalamotomy</a:t>
            </a:r>
            <a:endParaRPr lang="en-US" dirty="0"/>
          </a:p>
        </p:txBody>
      </p:sp>
      <p:pic>
        <p:nvPicPr>
          <p:cNvPr id="5" name="Picture 4"/>
          <p:cNvPicPr>
            <a:picLocks noChangeAspect="1"/>
          </p:cNvPicPr>
          <p:nvPr/>
        </p:nvPicPr>
        <p:blipFill>
          <a:blip r:embed="rId2"/>
          <a:stretch>
            <a:fillRect/>
          </a:stretch>
        </p:blipFill>
        <p:spPr>
          <a:xfrm>
            <a:off x="1494756" y="2383490"/>
            <a:ext cx="6083993" cy="4033952"/>
          </a:xfrm>
          <a:prstGeom prst="rect">
            <a:avLst/>
          </a:prstGeom>
        </p:spPr>
      </p:pic>
    </p:spTree>
    <p:extLst>
      <p:ext uri="{BB962C8B-B14F-4D97-AF65-F5344CB8AC3E}">
        <p14:creationId xmlns:p14="http://schemas.microsoft.com/office/powerpoint/2010/main" val="1996370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the benefits?</a:t>
            </a:r>
            <a:endParaRPr lang="en-US" dirty="0"/>
          </a:p>
        </p:txBody>
      </p:sp>
      <p:sp>
        <p:nvSpPr>
          <p:cNvPr id="3" name="Content Placeholder 2"/>
          <p:cNvSpPr>
            <a:spLocks noGrp="1"/>
          </p:cNvSpPr>
          <p:nvPr>
            <p:ph idx="1"/>
          </p:nvPr>
        </p:nvSpPr>
        <p:spPr/>
        <p:txBody>
          <a:bodyPr/>
          <a:lstStyle/>
          <a:p>
            <a:r>
              <a:rPr lang="en-US" dirty="0" smtClean="0"/>
              <a:t>FDA approved for tremor in 1997</a:t>
            </a:r>
          </a:p>
          <a:p>
            <a:endParaRPr lang="en-US" dirty="0"/>
          </a:p>
          <a:p>
            <a:r>
              <a:rPr lang="en-US" dirty="0" smtClean="0"/>
              <a:t>Significant reduction in tremor</a:t>
            </a:r>
          </a:p>
          <a:p>
            <a:endParaRPr lang="en-US" dirty="0"/>
          </a:p>
          <a:p>
            <a:r>
              <a:rPr lang="en-US" dirty="0" smtClean="0"/>
              <a:t>Increased quality of life</a:t>
            </a:r>
            <a:endParaRPr lang="en-US" dirty="0"/>
          </a:p>
        </p:txBody>
      </p:sp>
    </p:spTree>
    <p:extLst>
      <p:ext uri="{BB962C8B-B14F-4D97-AF65-F5344CB8AC3E}">
        <p14:creationId xmlns:p14="http://schemas.microsoft.com/office/powerpoint/2010/main" val="33605485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the risks?</a:t>
            </a:r>
            <a:endParaRPr lang="en-US" dirty="0"/>
          </a:p>
        </p:txBody>
      </p:sp>
      <p:sp>
        <p:nvSpPr>
          <p:cNvPr id="3" name="Content Placeholder 2"/>
          <p:cNvSpPr>
            <a:spLocks noGrp="1"/>
          </p:cNvSpPr>
          <p:nvPr>
            <p:ph idx="1"/>
          </p:nvPr>
        </p:nvSpPr>
        <p:spPr/>
        <p:txBody>
          <a:bodyPr/>
          <a:lstStyle/>
          <a:p>
            <a:r>
              <a:rPr lang="en-US" dirty="0" smtClean="0"/>
              <a:t>Hemorrhage / Stroke</a:t>
            </a:r>
          </a:p>
          <a:p>
            <a:r>
              <a:rPr lang="en-US" dirty="0" smtClean="0"/>
              <a:t>Infection</a:t>
            </a:r>
          </a:p>
          <a:p>
            <a:r>
              <a:rPr lang="en-US" dirty="0" smtClean="0"/>
              <a:t>Hardware malfunction</a:t>
            </a:r>
          </a:p>
          <a:p>
            <a:r>
              <a:rPr lang="en-US" dirty="0" smtClean="0"/>
              <a:t>Stimulation side effects and limited therapeutic response</a:t>
            </a:r>
          </a:p>
          <a:p>
            <a:r>
              <a:rPr lang="en-US" dirty="0" smtClean="0"/>
              <a:t>Need for battery replacements</a:t>
            </a:r>
            <a:endParaRPr lang="en-US" dirty="0"/>
          </a:p>
        </p:txBody>
      </p:sp>
    </p:spTree>
    <p:extLst>
      <p:ext uri="{BB962C8B-B14F-4D97-AF65-F5344CB8AC3E}">
        <p14:creationId xmlns:p14="http://schemas.microsoft.com/office/powerpoint/2010/main" val="16089770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Deciding for surgery</a:t>
            </a:r>
            <a:endParaRPr lang="en-US" dirty="0"/>
          </a:p>
        </p:txBody>
      </p:sp>
      <p:sp>
        <p:nvSpPr>
          <p:cNvPr id="3" name="Content Placeholder 2"/>
          <p:cNvSpPr>
            <a:spLocks noGrp="1"/>
          </p:cNvSpPr>
          <p:nvPr>
            <p:ph idx="1"/>
          </p:nvPr>
        </p:nvSpPr>
        <p:spPr/>
        <p:txBody>
          <a:bodyPr/>
          <a:lstStyle/>
          <a:p>
            <a:r>
              <a:rPr lang="en-US" dirty="0" smtClean="0"/>
              <a:t>Setting expectations</a:t>
            </a:r>
            <a:endParaRPr lang="en-US" dirty="0"/>
          </a:p>
          <a:p>
            <a:endParaRPr lang="en-US" dirty="0" smtClean="0"/>
          </a:p>
          <a:p>
            <a:pPr lvl="1"/>
            <a:r>
              <a:rPr lang="en-US" dirty="0" smtClean="0"/>
              <a:t>What we tell our patients</a:t>
            </a:r>
          </a:p>
          <a:p>
            <a:pPr lvl="1"/>
            <a:endParaRPr lang="en-US" dirty="0"/>
          </a:p>
          <a:p>
            <a:pPr lvl="1"/>
            <a:r>
              <a:rPr lang="en-US" dirty="0" smtClean="0"/>
              <a:t>What do our patients want to hear</a:t>
            </a:r>
          </a:p>
          <a:p>
            <a:pPr lvl="1"/>
            <a:endParaRPr lang="en-US" dirty="0"/>
          </a:p>
          <a:p>
            <a:pPr lvl="1"/>
            <a:r>
              <a:rPr lang="en-US" dirty="0" smtClean="0"/>
              <a:t>What do the families want to hear</a:t>
            </a:r>
          </a:p>
        </p:txBody>
      </p:sp>
    </p:spTree>
    <p:extLst>
      <p:ext uri="{BB962C8B-B14F-4D97-AF65-F5344CB8AC3E}">
        <p14:creationId xmlns:p14="http://schemas.microsoft.com/office/powerpoint/2010/main" val="19837602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presentation</a:t>
            </a:r>
            <a:endParaRPr lang="en-US" dirty="0"/>
          </a:p>
        </p:txBody>
      </p:sp>
      <p:sp>
        <p:nvSpPr>
          <p:cNvPr id="3" name="Content Placeholder 2"/>
          <p:cNvSpPr>
            <a:spLocks noGrp="1"/>
          </p:cNvSpPr>
          <p:nvPr>
            <p:ph idx="1"/>
          </p:nvPr>
        </p:nvSpPr>
        <p:spPr>
          <a:xfrm>
            <a:off x="457199" y="1600200"/>
            <a:ext cx="8506883" cy="4525963"/>
          </a:xfrm>
        </p:spPr>
        <p:txBody>
          <a:bodyPr/>
          <a:lstStyle/>
          <a:p>
            <a:r>
              <a:rPr lang="en-US" dirty="0" smtClean="0"/>
              <a:t>58 year old gentleman</a:t>
            </a:r>
          </a:p>
          <a:p>
            <a:r>
              <a:rPr lang="en-US" dirty="0" smtClean="0"/>
              <a:t>History of Essential Tremor for 15 years</a:t>
            </a:r>
          </a:p>
          <a:p>
            <a:r>
              <a:rPr lang="en-US" dirty="0" smtClean="0"/>
              <a:t>Tremor in upper extremities, right leg, voice</a:t>
            </a:r>
          </a:p>
          <a:p>
            <a:r>
              <a:rPr lang="en-US" dirty="0" smtClean="0"/>
              <a:t>Difficulties with writing, dressing, eating</a:t>
            </a:r>
          </a:p>
          <a:p>
            <a:r>
              <a:rPr lang="en-US" dirty="0" smtClean="0"/>
              <a:t>Avoids social situations</a:t>
            </a:r>
          </a:p>
          <a:p>
            <a:r>
              <a:rPr lang="en-US" dirty="0" smtClean="0"/>
              <a:t>Medications:  </a:t>
            </a:r>
            <a:r>
              <a:rPr lang="en-US" dirty="0" err="1" smtClean="0"/>
              <a:t>Propranalol</a:t>
            </a:r>
            <a:r>
              <a:rPr lang="en-US" dirty="0" smtClean="0"/>
              <a:t>, </a:t>
            </a:r>
            <a:r>
              <a:rPr lang="en-US" dirty="0" err="1" smtClean="0"/>
              <a:t>primadone</a:t>
            </a:r>
            <a:r>
              <a:rPr lang="en-US" dirty="0" smtClean="0"/>
              <a:t>, </a:t>
            </a:r>
            <a:r>
              <a:rPr lang="en-US" dirty="0" err="1" smtClean="0"/>
              <a:t>klonopin</a:t>
            </a:r>
            <a:endParaRPr lang="en-US" dirty="0" smtClean="0"/>
          </a:p>
          <a:p>
            <a:r>
              <a:rPr lang="en-US" dirty="0" smtClean="0"/>
              <a:t>Feels like his is getting worse</a:t>
            </a:r>
            <a:endParaRPr lang="en-US" dirty="0"/>
          </a:p>
        </p:txBody>
      </p:sp>
    </p:spTree>
    <p:extLst>
      <p:ext uri="{BB962C8B-B14F-4D97-AF65-F5344CB8AC3E}">
        <p14:creationId xmlns:p14="http://schemas.microsoft.com/office/powerpoint/2010/main" val="15927676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Patient goals:</a:t>
            </a:r>
            <a:endParaRPr lang="en-US" dirty="0"/>
          </a:p>
        </p:txBody>
      </p:sp>
      <p:sp>
        <p:nvSpPr>
          <p:cNvPr id="3" name="Content Placeholder 2"/>
          <p:cNvSpPr>
            <a:spLocks noGrp="1"/>
          </p:cNvSpPr>
          <p:nvPr>
            <p:ph idx="1"/>
          </p:nvPr>
        </p:nvSpPr>
        <p:spPr/>
        <p:txBody>
          <a:bodyPr/>
          <a:lstStyle/>
          <a:p>
            <a:r>
              <a:rPr lang="en-US" dirty="0" smtClean="0"/>
              <a:t>Wants to:</a:t>
            </a:r>
          </a:p>
          <a:p>
            <a:pPr marL="0" indent="0">
              <a:buNone/>
            </a:pPr>
            <a:endParaRPr lang="en-US" dirty="0" smtClean="0"/>
          </a:p>
          <a:p>
            <a:pPr lvl="1"/>
            <a:r>
              <a:rPr lang="en-US" dirty="0" smtClean="0"/>
              <a:t>1.  write</a:t>
            </a:r>
          </a:p>
          <a:p>
            <a:pPr lvl="1"/>
            <a:r>
              <a:rPr lang="en-US" dirty="0" smtClean="0"/>
              <a:t>2.  eat</a:t>
            </a:r>
          </a:p>
          <a:p>
            <a:pPr lvl="1"/>
            <a:r>
              <a:rPr lang="en-US" dirty="0" smtClean="0"/>
              <a:t>3.  shave</a:t>
            </a:r>
          </a:p>
          <a:p>
            <a:pPr lvl="1"/>
            <a:r>
              <a:rPr lang="en-US" dirty="0" smtClean="0"/>
              <a:t>4.  unlock doors</a:t>
            </a:r>
          </a:p>
        </p:txBody>
      </p:sp>
    </p:spTree>
    <p:extLst>
      <p:ext uri="{BB962C8B-B14F-4D97-AF65-F5344CB8AC3E}">
        <p14:creationId xmlns:p14="http://schemas.microsoft.com/office/powerpoint/2010/main" val="8209090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11589" y="120650"/>
            <a:ext cx="8229600" cy="790575"/>
          </a:xfrm>
        </p:spPr>
        <p:txBody>
          <a:bodyPr/>
          <a:lstStyle/>
          <a:p>
            <a:r>
              <a:rPr lang="en-US" dirty="0" smtClean="0">
                <a:solidFill>
                  <a:schemeClr val="bg1"/>
                </a:solidFill>
              </a:rPr>
              <a:t>PD Progression Timeline</a:t>
            </a:r>
            <a:endParaRPr lang="en-US" dirty="0">
              <a:solidFill>
                <a:schemeClr val="bg1"/>
              </a:solidFill>
            </a:endParaRPr>
          </a:p>
        </p:txBody>
      </p:sp>
      <p:pic>
        <p:nvPicPr>
          <p:cNvPr id="12" name="Picture 11"/>
          <p:cNvPicPr>
            <a:picLocks noChangeAspect="1"/>
          </p:cNvPicPr>
          <p:nvPr/>
        </p:nvPicPr>
        <p:blipFill>
          <a:blip r:embed="rId3">
            <a:extLst>
              <a:ext uri="{BEBA8EAE-BF5A-486C-A8C5-ECC9F3942E4B}">
                <a14:imgProps xmlns:a14="http://schemas.microsoft.com/office/drawing/2010/main">
                  <a14:imgLayer r:embed="rId4">
                    <a14:imgEffect>
                      <a14:sharpenSoften amount="22000"/>
                    </a14:imgEffect>
                    <a14:imgEffect>
                      <a14:saturation sat="300000"/>
                    </a14:imgEffect>
                    <a14:imgEffect>
                      <a14:brightnessContrast bright="-2000" contrast="26000"/>
                    </a14:imgEffect>
                  </a14:imgLayer>
                </a14:imgProps>
              </a:ext>
            </a:extLst>
          </a:blip>
          <a:stretch>
            <a:fillRect/>
          </a:stretch>
        </p:blipFill>
        <p:spPr>
          <a:xfrm>
            <a:off x="603217" y="2396238"/>
            <a:ext cx="7683533" cy="3746949"/>
          </a:xfrm>
          <a:prstGeom prst="rect">
            <a:avLst/>
          </a:prstGeom>
        </p:spPr>
      </p:pic>
      <p:sp>
        <p:nvSpPr>
          <p:cNvPr id="5" name="TextBox 4"/>
          <p:cNvSpPr txBox="1"/>
          <p:nvPr/>
        </p:nvSpPr>
        <p:spPr>
          <a:xfrm>
            <a:off x="4743450" y="1934573"/>
            <a:ext cx="800219" cy="461665"/>
          </a:xfrm>
          <a:prstGeom prst="rect">
            <a:avLst/>
          </a:prstGeom>
          <a:solidFill>
            <a:schemeClr val="accent1">
              <a:lumMod val="20000"/>
              <a:lumOff val="80000"/>
            </a:schemeClr>
          </a:solidFill>
          <a:ln>
            <a:solidFill>
              <a:schemeClr val="bg1"/>
            </a:solidFill>
          </a:ln>
        </p:spPr>
        <p:txBody>
          <a:bodyPr wrap="none" rtlCol="0">
            <a:spAutoFit/>
          </a:bodyPr>
          <a:lstStyle/>
          <a:p>
            <a:r>
              <a:rPr lang="en-US" sz="2400" dirty="0" smtClean="0">
                <a:solidFill>
                  <a:srgbClr val="FF0000"/>
                </a:solidFill>
              </a:rPr>
              <a:t>Early</a:t>
            </a:r>
            <a:endParaRPr lang="en-US" sz="2400" dirty="0">
              <a:solidFill>
                <a:srgbClr val="FF0000"/>
              </a:solidFill>
            </a:endParaRPr>
          </a:p>
        </p:txBody>
      </p:sp>
      <p:sp>
        <p:nvSpPr>
          <p:cNvPr id="7" name="TextBox 6"/>
          <p:cNvSpPr txBox="1"/>
          <p:nvPr/>
        </p:nvSpPr>
        <p:spPr>
          <a:xfrm>
            <a:off x="5886450" y="1927124"/>
            <a:ext cx="1417576" cy="461665"/>
          </a:xfrm>
          <a:prstGeom prst="rect">
            <a:avLst/>
          </a:prstGeom>
          <a:solidFill>
            <a:schemeClr val="accent1">
              <a:lumMod val="20000"/>
              <a:lumOff val="80000"/>
            </a:schemeClr>
          </a:solidFill>
          <a:ln>
            <a:solidFill>
              <a:srgbClr val="000000"/>
            </a:solidFill>
          </a:ln>
        </p:spPr>
        <p:txBody>
          <a:bodyPr wrap="none" rtlCol="0">
            <a:spAutoFit/>
          </a:bodyPr>
          <a:lstStyle/>
          <a:p>
            <a:r>
              <a:rPr lang="en-US" sz="2400" dirty="0" smtClean="0">
                <a:solidFill>
                  <a:srgbClr val="FF0000"/>
                </a:solidFill>
              </a:rPr>
              <a:t>Advanced</a:t>
            </a:r>
            <a:endParaRPr lang="en-US" sz="2400" dirty="0">
              <a:solidFill>
                <a:srgbClr val="FF0000"/>
              </a:solidFill>
            </a:endParaRPr>
          </a:p>
        </p:txBody>
      </p:sp>
      <p:sp>
        <p:nvSpPr>
          <p:cNvPr id="6" name="TextBox 5"/>
          <p:cNvSpPr txBox="1"/>
          <p:nvPr/>
        </p:nvSpPr>
        <p:spPr>
          <a:xfrm rot="16200000">
            <a:off x="-302344" y="3796039"/>
            <a:ext cx="1519091" cy="523220"/>
          </a:xfrm>
          <a:prstGeom prst="rect">
            <a:avLst/>
          </a:prstGeom>
          <a:solidFill>
            <a:schemeClr val="tx1"/>
          </a:solidFill>
          <a:ln>
            <a:solidFill>
              <a:srgbClr val="000000"/>
            </a:solidFill>
          </a:ln>
        </p:spPr>
        <p:txBody>
          <a:bodyPr wrap="none" rtlCol="0">
            <a:spAutoFit/>
          </a:bodyPr>
          <a:lstStyle/>
          <a:p>
            <a:r>
              <a:rPr lang="en-US" sz="2800" dirty="0" smtClean="0">
                <a:solidFill>
                  <a:srgbClr val="FF0000"/>
                </a:solidFill>
              </a:rPr>
              <a:t>Disability</a:t>
            </a:r>
            <a:endParaRPr lang="en-US" sz="2800" dirty="0">
              <a:solidFill>
                <a:srgbClr val="FF0000"/>
              </a:solidFill>
            </a:endParaRPr>
          </a:p>
        </p:txBody>
      </p:sp>
      <p:sp>
        <p:nvSpPr>
          <p:cNvPr id="8" name="TextBox 7"/>
          <p:cNvSpPr txBox="1"/>
          <p:nvPr/>
        </p:nvSpPr>
        <p:spPr>
          <a:xfrm>
            <a:off x="7340668" y="2740619"/>
            <a:ext cx="1531113" cy="369332"/>
          </a:xfrm>
          <a:prstGeom prst="rect">
            <a:avLst/>
          </a:prstGeom>
          <a:solidFill>
            <a:schemeClr val="tx1">
              <a:lumMod val="75000"/>
            </a:schemeClr>
          </a:solidFill>
          <a:ln>
            <a:solidFill>
              <a:srgbClr val="000000"/>
            </a:solidFill>
          </a:ln>
        </p:spPr>
        <p:txBody>
          <a:bodyPr wrap="none" rtlCol="0">
            <a:spAutoFit/>
          </a:bodyPr>
          <a:lstStyle/>
          <a:p>
            <a:r>
              <a:rPr lang="en-US" dirty="0" smtClean="0">
                <a:solidFill>
                  <a:srgbClr val="FF0000"/>
                </a:solidFill>
              </a:rPr>
              <a:t>Complications</a:t>
            </a:r>
            <a:endParaRPr lang="en-US" dirty="0">
              <a:solidFill>
                <a:srgbClr val="FF0000"/>
              </a:solidFill>
            </a:endParaRPr>
          </a:p>
        </p:txBody>
      </p:sp>
      <p:sp>
        <p:nvSpPr>
          <p:cNvPr id="10" name="TextBox 9"/>
          <p:cNvSpPr txBox="1"/>
          <p:nvPr/>
        </p:nvSpPr>
        <p:spPr>
          <a:xfrm>
            <a:off x="7340668" y="3688317"/>
            <a:ext cx="783275" cy="369332"/>
          </a:xfrm>
          <a:prstGeom prst="rect">
            <a:avLst/>
          </a:prstGeom>
          <a:solidFill>
            <a:schemeClr val="tx1">
              <a:lumMod val="75000"/>
            </a:schemeClr>
          </a:solidFill>
          <a:ln>
            <a:solidFill>
              <a:srgbClr val="000000"/>
            </a:solidFill>
          </a:ln>
        </p:spPr>
        <p:txBody>
          <a:bodyPr wrap="none" rtlCol="0">
            <a:spAutoFit/>
          </a:bodyPr>
          <a:lstStyle/>
          <a:p>
            <a:r>
              <a:rPr lang="en-US" dirty="0" smtClean="0">
                <a:solidFill>
                  <a:srgbClr val="FF0000"/>
                </a:solidFill>
              </a:rPr>
              <a:t>Motor</a:t>
            </a:r>
            <a:endParaRPr lang="en-US" dirty="0">
              <a:solidFill>
                <a:srgbClr val="FF0000"/>
              </a:solidFill>
            </a:endParaRPr>
          </a:p>
        </p:txBody>
      </p:sp>
      <p:sp>
        <p:nvSpPr>
          <p:cNvPr id="11" name="TextBox 10"/>
          <p:cNvSpPr txBox="1"/>
          <p:nvPr/>
        </p:nvSpPr>
        <p:spPr>
          <a:xfrm>
            <a:off x="7340668" y="4817195"/>
            <a:ext cx="1232992" cy="369332"/>
          </a:xfrm>
          <a:prstGeom prst="rect">
            <a:avLst/>
          </a:prstGeom>
          <a:solidFill>
            <a:schemeClr val="tx1">
              <a:lumMod val="75000"/>
            </a:schemeClr>
          </a:solidFill>
          <a:ln>
            <a:solidFill>
              <a:srgbClr val="000000"/>
            </a:solidFill>
          </a:ln>
        </p:spPr>
        <p:txBody>
          <a:bodyPr wrap="none" rtlCol="0">
            <a:spAutoFit/>
          </a:bodyPr>
          <a:lstStyle/>
          <a:p>
            <a:r>
              <a:rPr lang="en-US" dirty="0" smtClean="0">
                <a:solidFill>
                  <a:srgbClr val="FF0000"/>
                </a:solidFill>
              </a:rPr>
              <a:t>Non-motor</a:t>
            </a:r>
            <a:endParaRPr lang="en-US" dirty="0">
              <a:solidFill>
                <a:srgbClr val="FF0000"/>
              </a:solidFill>
            </a:endParaRPr>
          </a:p>
        </p:txBody>
      </p:sp>
      <p:sp>
        <p:nvSpPr>
          <p:cNvPr id="13" name="TextBox 12"/>
          <p:cNvSpPr txBox="1"/>
          <p:nvPr/>
        </p:nvSpPr>
        <p:spPr>
          <a:xfrm>
            <a:off x="1873250" y="1927124"/>
            <a:ext cx="1443574" cy="461665"/>
          </a:xfrm>
          <a:prstGeom prst="rect">
            <a:avLst/>
          </a:prstGeom>
          <a:solidFill>
            <a:schemeClr val="accent1">
              <a:lumMod val="20000"/>
              <a:lumOff val="80000"/>
            </a:schemeClr>
          </a:solidFill>
          <a:ln>
            <a:solidFill>
              <a:srgbClr val="000000"/>
            </a:solidFill>
          </a:ln>
        </p:spPr>
        <p:txBody>
          <a:bodyPr wrap="none" rtlCol="0">
            <a:spAutoFit/>
          </a:bodyPr>
          <a:lstStyle/>
          <a:p>
            <a:r>
              <a:rPr lang="en-US" sz="2400" dirty="0" err="1" smtClean="0">
                <a:solidFill>
                  <a:srgbClr val="FF0000"/>
                </a:solidFill>
              </a:rPr>
              <a:t>Prodrome</a:t>
            </a:r>
            <a:endParaRPr lang="en-US" sz="2400" dirty="0">
              <a:solidFill>
                <a:srgbClr val="FF0000"/>
              </a:solidFill>
            </a:endParaRPr>
          </a:p>
        </p:txBody>
      </p:sp>
      <p:sp>
        <p:nvSpPr>
          <p:cNvPr id="14" name="TextBox 13"/>
          <p:cNvSpPr txBox="1"/>
          <p:nvPr/>
        </p:nvSpPr>
        <p:spPr>
          <a:xfrm>
            <a:off x="3788678" y="2764468"/>
            <a:ext cx="1075422" cy="369332"/>
          </a:xfrm>
          <a:prstGeom prst="rect">
            <a:avLst/>
          </a:prstGeom>
          <a:solidFill>
            <a:srgbClr val="FFFF00"/>
          </a:solidFill>
          <a:ln>
            <a:solidFill>
              <a:srgbClr val="000000"/>
            </a:solidFill>
          </a:ln>
        </p:spPr>
        <p:txBody>
          <a:bodyPr wrap="none" rtlCol="0">
            <a:spAutoFit/>
          </a:bodyPr>
          <a:lstStyle/>
          <a:p>
            <a:r>
              <a:rPr lang="en-US" dirty="0" smtClean="0">
                <a:solidFill>
                  <a:srgbClr val="953735"/>
                </a:solidFill>
              </a:rPr>
              <a:t>Diagnosis</a:t>
            </a:r>
            <a:endParaRPr lang="en-US" dirty="0">
              <a:solidFill>
                <a:srgbClr val="953735"/>
              </a:solidFill>
            </a:endParaRPr>
          </a:p>
        </p:txBody>
      </p:sp>
      <p:cxnSp>
        <p:nvCxnSpPr>
          <p:cNvPr id="16" name="Straight Arrow Connector 15"/>
          <p:cNvCxnSpPr>
            <a:stCxn id="14" idx="2"/>
          </p:cNvCxnSpPr>
          <p:nvPr/>
        </p:nvCxnSpPr>
        <p:spPr>
          <a:xfrm>
            <a:off x="4326389" y="3133800"/>
            <a:ext cx="0" cy="914400"/>
          </a:xfrm>
          <a:prstGeom prst="straightConnector1">
            <a:avLst/>
          </a:prstGeom>
          <a:ln w="38100" cmpd="sng">
            <a:solidFill>
              <a:schemeClr val="accent4">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sp>
        <p:nvSpPr>
          <p:cNvPr id="3" name="Oval 2"/>
          <p:cNvSpPr/>
          <p:nvPr/>
        </p:nvSpPr>
        <p:spPr>
          <a:xfrm>
            <a:off x="3901440" y="3317540"/>
            <a:ext cx="1358900" cy="390214"/>
          </a:xfrm>
          <a:prstGeom prst="ellipse">
            <a:avLst/>
          </a:prstGeom>
          <a:solidFill>
            <a:srgbClr val="6FBA2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solidFill>
                  <a:schemeClr val="bg1"/>
                </a:solidFill>
              </a:rPr>
              <a:t>Sinemet</a:t>
            </a:r>
            <a:endParaRPr lang="en-US" dirty="0">
              <a:solidFill>
                <a:schemeClr val="bg1"/>
              </a:solidFill>
            </a:endParaRPr>
          </a:p>
        </p:txBody>
      </p:sp>
      <p:sp>
        <p:nvSpPr>
          <p:cNvPr id="15" name="Oval 14"/>
          <p:cNvSpPr/>
          <p:nvPr/>
        </p:nvSpPr>
        <p:spPr>
          <a:xfrm>
            <a:off x="4527550" y="3835226"/>
            <a:ext cx="1358900" cy="390214"/>
          </a:xfrm>
          <a:prstGeom prst="ellipse">
            <a:avLst/>
          </a:prstGeom>
          <a:solidFill>
            <a:srgbClr val="C8652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bg1"/>
                </a:solidFill>
              </a:rPr>
              <a:t>DBS</a:t>
            </a:r>
            <a:endParaRPr lang="en-US" dirty="0">
              <a:solidFill>
                <a:schemeClr val="bg1"/>
              </a:solidFill>
            </a:endParaRPr>
          </a:p>
        </p:txBody>
      </p:sp>
    </p:spTree>
    <p:extLst>
      <p:ext uri="{BB962C8B-B14F-4D97-AF65-F5344CB8AC3E}">
        <p14:creationId xmlns:p14="http://schemas.microsoft.com/office/powerpoint/2010/main" val="287980160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MRI</a:t>
            </a:r>
            <a:endParaRPr lang="en-US" dirty="0"/>
          </a:p>
        </p:txBody>
      </p:sp>
      <p:pic>
        <p:nvPicPr>
          <p:cNvPr id="4" name="Content Placeholder 3"/>
          <p:cNvPicPr>
            <a:picLocks noGrp="1" noChangeAspect="1"/>
          </p:cNvPicPr>
          <p:nvPr>
            <p:ph idx="1"/>
          </p:nvPr>
        </p:nvPicPr>
        <p:blipFill rotWithShape="1">
          <a:blip r:embed="rId2"/>
          <a:srcRect t="1114" r="14441" b="3672"/>
          <a:stretch/>
        </p:blipFill>
        <p:spPr>
          <a:xfrm>
            <a:off x="457200" y="1417638"/>
            <a:ext cx="8229600" cy="5151528"/>
          </a:xfrm>
        </p:spPr>
      </p:pic>
    </p:spTree>
    <p:extLst>
      <p:ext uri="{BB962C8B-B14F-4D97-AF65-F5344CB8AC3E}">
        <p14:creationId xmlns:p14="http://schemas.microsoft.com/office/powerpoint/2010/main" val="10165265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Targeting</a:t>
            </a:r>
            <a:endParaRPr lang="en-US" dirty="0"/>
          </a:p>
        </p:txBody>
      </p:sp>
      <p:pic>
        <p:nvPicPr>
          <p:cNvPr id="4" name="Content Placeholder 3"/>
          <p:cNvPicPr>
            <a:picLocks noGrp="1" noChangeAspect="1"/>
          </p:cNvPicPr>
          <p:nvPr>
            <p:ph idx="1"/>
          </p:nvPr>
        </p:nvPicPr>
        <p:blipFill>
          <a:blip r:embed="rId3"/>
          <a:srcRect t="1982" b="1982"/>
          <a:stretch>
            <a:fillRect/>
          </a:stretch>
        </p:blipFill>
        <p:spPr/>
      </p:pic>
    </p:spTree>
    <p:extLst>
      <p:ext uri="{BB962C8B-B14F-4D97-AF65-F5344CB8AC3E}">
        <p14:creationId xmlns:p14="http://schemas.microsoft.com/office/powerpoint/2010/main" val="35976979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Targeting</a:t>
            </a:r>
            <a:endParaRPr lang="en-US" dirty="0"/>
          </a:p>
        </p:txBody>
      </p:sp>
      <p:pic>
        <p:nvPicPr>
          <p:cNvPr id="3" name="Picture 2"/>
          <p:cNvPicPr>
            <a:picLocks noChangeAspect="1"/>
          </p:cNvPicPr>
          <p:nvPr/>
        </p:nvPicPr>
        <p:blipFill>
          <a:blip r:embed="rId3"/>
          <a:stretch>
            <a:fillRect/>
          </a:stretch>
        </p:blipFill>
        <p:spPr>
          <a:xfrm>
            <a:off x="1153582" y="1506698"/>
            <a:ext cx="6847417" cy="4984580"/>
          </a:xfrm>
          <a:prstGeom prst="rect">
            <a:avLst/>
          </a:prstGeom>
        </p:spPr>
      </p:pic>
    </p:spTree>
    <p:extLst>
      <p:ext uri="{BB962C8B-B14F-4D97-AF65-F5344CB8AC3E}">
        <p14:creationId xmlns:p14="http://schemas.microsoft.com/office/powerpoint/2010/main" val="28126121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Stage I</a:t>
            </a:r>
            <a:endParaRPr lang="en-US" dirty="0"/>
          </a:p>
        </p:txBody>
      </p:sp>
      <p:pic>
        <p:nvPicPr>
          <p:cNvPr id="4" name="Content Placeholder 3" descr="image001.png"/>
          <p:cNvPicPr>
            <a:picLocks noGrp="1" noChangeAspect="1"/>
          </p:cNvPicPr>
          <p:nvPr>
            <p:ph idx="1"/>
          </p:nvPr>
        </p:nvPicPr>
        <p:blipFill rotWithShape="1">
          <a:blip r:embed="rId2">
            <a:extLst>
              <a:ext uri="{28A0092B-C50C-407E-A947-70E740481C1C}">
                <a14:useLocalDpi xmlns:a14="http://schemas.microsoft.com/office/drawing/2010/main" val="0"/>
              </a:ext>
            </a:extLst>
          </a:blip>
          <a:srcRect l="28616" t="22286" r="30819" b="12262"/>
          <a:stretch/>
        </p:blipFill>
        <p:spPr>
          <a:xfrm>
            <a:off x="457200" y="2467428"/>
            <a:ext cx="3338286" cy="3029857"/>
          </a:xfrm>
        </p:spPr>
      </p:pic>
      <p:pic>
        <p:nvPicPr>
          <p:cNvPr id="5" name="Picture 4" descr="image001.png"/>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1000"/>
                    </a14:imgEffect>
                  </a14:imgLayer>
                </a14:imgProps>
              </a:ext>
              <a:ext uri="{28A0092B-C50C-407E-A947-70E740481C1C}">
                <a14:useLocalDpi xmlns:a14="http://schemas.microsoft.com/office/drawing/2010/main" val="0"/>
              </a:ext>
            </a:extLst>
          </a:blip>
          <a:srcRect l="27579" t="55331" r="33730" b="9396"/>
          <a:stretch/>
        </p:blipFill>
        <p:spPr>
          <a:xfrm>
            <a:off x="4535714" y="3047998"/>
            <a:ext cx="3537858" cy="1814287"/>
          </a:xfrm>
          <a:prstGeom prst="rect">
            <a:avLst/>
          </a:prstGeom>
        </p:spPr>
      </p:pic>
    </p:spTree>
    <p:extLst>
      <p:ext uri="{BB962C8B-B14F-4D97-AF65-F5344CB8AC3E}">
        <p14:creationId xmlns:p14="http://schemas.microsoft.com/office/powerpoint/2010/main" val="3527691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Stage II</a:t>
            </a:r>
            <a:endParaRPr lang="en-US" dirty="0"/>
          </a:p>
        </p:txBody>
      </p:sp>
      <p:sp>
        <p:nvSpPr>
          <p:cNvPr id="3" name="Content Placeholder 2"/>
          <p:cNvSpPr>
            <a:spLocks noGrp="1"/>
          </p:cNvSpPr>
          <p:nvPr>
            <p:ph idx="1"/>
          </p:nvPr>
        </p:nvSpPr>
        <p:spPr/>
        <p:txBody>
          <a:bodyPr/>
          <a:lstStyle/>
          <a:p>
            <a:endParaRPr lang="en-US" dirty="0"/>
          </a:p>
        </p:txBody>
      </p:sp>
      <p:pic>
        <p:nvPicPr>
          <p:cNvPr id="4" name="Picture 8" descr="IMG_5937.JPG"/>
          <p:cNvPicPr>
            <a:picLocks noChangeAspect="1"/>
          </p:cNvPicPr>
          <p:nvPr/>
        </p:nvPicPr>
        <p:blipFill>
          <a:blip r:embed="rId2">
            <a:extLst>
              <a:ext uri="{28A0092B-C50C-407E-A947-70E740481C1C}">
                <a14:useLocalDpi xmlns:a14="http://schemas.microsoft.com/office/drawing/2010/main" val="0"/>
              </a:ext>
            </a:extLst>
          </a:blip>
          <a:srcRect l="5898" t="2644" r="36180" b="18538"/>
          <a:stretch>
            <a:fillRect/>
          </a:stretch>
        </p:blipFill>
        <p:spPr bwMode="auto">
          <a:xfrm rot="5400000">
            <a:off x="4362275" y="1809925"/>
            <a:ext cx="453425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6" descr="DSC00604"/>
          <p:cNvPicPr>
            <a:picLocks noChangeAspect="1" noChangeArrowheads="1"/>
          </p:cNvPicPr>
          <p:nvPr/>
        </p:nvPicPr>
        <p:blipFill rotWithShape="1">
          <a:blip r:embed="rId3">
            <a:extLst>
              <a:ext uri="{28A0092B-C50C-407E-A947-70E740481C1C}">
                <a14:useLocalDpi xmlns:a14="http://schemas.microsoft.com/office/drawing/2010/main" val="0"/>
              </a:ext>
            </a:extLst>
          </a:blip>
          <a:srcRect t="17338"/>
          <a:stretch/>
        </p:blipFill>
        <p:spPr>
          <a:xfrm>
            <a:off x="457200" y="1600200"/>
            <a:ext cx="4114800" cy="4534250"/>
          </a:xfrm>
          <a:prstGeom prst="rect">
            <a:avLst/>
          </a:prstGeom>
        </p:spPr>
      </p:pic>
    </p:spTree>
    <p:extLst>
      <p:ext uri="{BB962C8B-B14F-4D97-AF65-F5344CB8AC3E}">
        <p14:creationId xmlns:p14="http://schemas.microsoft.com/office/powerpoint/2010/main" val="4520950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Electrode Placement</a:t>
            </a:r>
            <a:endParaRPr lang="en-US" dirty="0"/>
          </a:p>
        </p:txBody>
      </p:sp>
      <p:pic>
        <p:nvPicPr>
          <p:cNvPr id="4" name="Content Placeholder 3" descr="image001.png"/>
          <p:cNvPicPr>
            <a:picLocks noGrp="1" noChangeAspect="1"/>
          </p:cNvPicPr>
          <p:nvPr>
            <p:ph idx="1"/>
          </p:nvPr>
        </p:nvPicPr>
        <p:blipFill rotWithShape="1">
          <a:blip r:embed="rId2">
            <a:extLst>
              <a:ext uri="{28A0092B-C50C-407E-A947-70E740481C1C}">
                <a14:useLocalDpi xmlns:a14="http://schemas.microsoft.com/office/drawing/2010/main" val="0"/>
              </a:ext>
            </a:extLst>
          </a:blip>
          <a:srcRect l="31262" t="22593" r="29938" b="4510"/>
          <a:stretch/>
        </p:blipFill>
        <p:spPr>
          <a:xfrm>
            <a:off x="182536" y="1417638"/>
            <a:ext cx="4873191" cy="5150076"/>
          </a:xfrm>
        </p:spPr>
      </p:pic>
      <p:pic>
        <p:nvPicPr>
          <p:cNvPr id="5" name="Content Placeholder 3" descr="image001.png"/>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contrast="52000"/>
                    </a14:imgEffect>
                  </a14:imgLayer>
                </a14:imgProps>
              </a:ext>
              <a:ext uri="{28A0092B-C50C-407E-A947-70E740481C1C}">
                <a14:useLocalDpi xmlns:a14="http://schemas.microsoft.com/office/drawing/2010/main" val="0"/>
              </a:ext>
            </a:extLst>
          </a:blip>
          <a:srcRect l="50973" t="42777" r="39844" b="35096"/>
          <a:stretch/>
        </p:blipFill>
        <p:spPr>
          <a:xfrm>
            <a:off x="5055727" y="1417639"/>
            <a:ext cx="3799783" cy="5150076"/>
          </a:xfrm>
          <a:prstGeom prst="rect">
            <a:avLst/>
          </a:prstGeom>
        </p:spPr>
      </p:pic>
    </p:spTree>
    <p:extLst>
      <p:ext uri="{BB962C8B-B14F-4D97-AF65-F5344CB8AC3E}">
        <p14:creationId xmlns:p14="http://schemas.microsoft.com/office/powerpoint/2010/main" val="26714820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Post-op care</a:t>
            </a:r>
            <a:endParaRPr lang="en-US" dirty="0"/>
          </a:p>
        </p:txBody>
      </p:sp>
      <p:sp>
        <p:nvSpPr>
          <p:cNvPr id="3" name="Content Placeholder 2"/>
          <p:cNvSpPr>
            <a:spLocks noGrp="1"/>
          </p:cNvSpPr>
          <p:nvPr>
            <p:ph idx="1"/>
          </p:nvPr>
        </p:nvSpPr>
        <p:spPr>
          <a:xfrm>
            <a:off x="457200" y="1600200"/>
            <a:ext cx="8496300" cy="4525963"/>
          </a:xfrm>
        </p:spPr>
        <p:txBody>
          <a:bodyPr>
            <a:normAutofit fontScale="92500" lnSpcReduction="10000"/>
          </a:bodyPr>
          <a:lstStyle/>
          <a:p>
            <a:r>
              <a:rPr lang="en-US" dirty="0" smtClean="0"/>
              <a:t>Stage I</a:t>
            </a:r>
          </a:p>
          <a:p>
            <a:pPr lvl="1"/>
            <a:r>
              <a:rPr lang="en-US" dirty="0" smtClean="0"/>
              <a:t>Patients go home several hours after the procedure</a:t>
            </a:r>
          </a:p>
          <a:p>
            <a:pPr lvl="1"/>
            <a:endParaRPr lang="en-US" dirty="0"/>
          </a:p>
          <a:p>
            <a:r>
              <a:rPr lang="en-US" dirty="0" smtClean="0"/>
              <a:t>Stage II</a:t>
            </a:r>
          </a:p>
          <a:p>
            <a:pPr lvl="1"/>
            <a:r>
              <a:rPr lang="en-US" dirty="0" smtClean="0"/>
              <a:t>Patients stay overnight</a:t>
            </a:r>
          </a:p>
          <a:p>
            <a:pPr lvl="1"/>
            <a:r>
              <a:rPr lang="en-US" dirty="0" smtClean="0"/>
              <a:t>CT scan post op</a:t>
            </a:r>
          </a:p>
          <a:p>
            <a:pPr lvl="1"/>
            <a:r>
              <a:rPr lang="en-US" dirty="0" smtClean="0"/>
              <a:t>Initiate programming in the late afternoon</a:t>
            </a:r>
          </a:p>
          <a:p>
            <a:pPr lvl="1"/>
            <a:r>
              <a:rPr lang="en-US" dirty="0" smtClean="0"/>
              <a:t>Re-evaluate in the morning</a:t>
            </a:r>
          </a:p>
          <a:p>
            <a:pPr lvl="1"/>
            <a:r>
              <a:rPr lang="en-US" dirty="0" smtClean="0"/>
              <a:t>95% of patients go home day after surgery</a:t>
            </a:r>
          </a:p>
          <a:p>
            <a:pPr lvl="1"/>
            <a:r>
              <a:rPr lang="en-US" dirty="0" smtClean="0"/>
              <a:t>Follow-up appointment in 1-2 weeks</a:t>
            </a:r>
            <a:endParaRPr lang="en-US" dirty="0"/>
          </a:p>
        </p:txBody>
      </p:sp>
    </p:spTree>
    <p:extLst>
      <p:ext uri="{BB962C8B-B14F-4D97-AF65-F5344CB8AC3E}">
        <p14:creationId xmlns:p14="http://schemas.microsoft.com/office/powerpoint/2010/main" val="24990425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Surgical recovery</a:t>
            </a:r>
            <a:endParaRPr lang="en-US" dirty="0"/>
          </a:p>
        </p:txBody>
      </p:sp>
      <p:sp>
        <p:nvSpPr>
          <p:cNvPr id="3" name="Content Placeholder 2"/>
          <p:cNvSpPr>
            <a:spLocks noGrp="1"/>
          </p:cNvSpPr>
          <p:nvPr>
            <p:ph idx="1"/>
          </p:nvPr>
        </p:nvSpPr>
        <p:spPr/>
        <p:txBody>
          <a:bodyPr/>
          <a:lstStyle/>
          <a:p>
            <a:r>
              <a:rPr lang="en-US" dirty="0" smtClean="0"/>
              <a:t>First post-op visit</a:t>
            </a:r>
          </a:p>
          <a:p>
            <a:pPr lvl="1"/>
            <a:r>
              <a:rPr lang="en-US" dirty="0" smtClean="0"/>
              <a:t>Check incisions</a:t>
            </a:r>
          </a:p>
          <a:p>
            <a:pPr lvl="1"/>
            <a:r>
              <a:rPr lang="en-US" dirty="0" smtClean="0"/>
              <a:t>Modify DBS settings</a:t>
            </a:r>
          </a:p>
          <a:p>
            <a:pPr lvl="1"/>
            <a:endParaRPr lang="en-US" dirty="0"/>
          </a:p>
          <a:p>
            <a:r>
              <a:rPr lang="en-US" dirty="0" smtClean="0"/>
              <a:t>Subsequent clinical visits</a:t>
            </a:r>
          </a:p>
          <a:p>
            <a:pPr lvl="1"/>
            <a:r>
              <a:rPr lang="en-US" dirty="0" smtClean="0"/>
              <a:t>Modify DBS settings</a:t>
            </a:r>
          </a:p>
          <a:p>
            <a:pPr lvl="1"/>
            <a:r>
              <a:rPr lang="en-US" dirty="0" smtClean="0"/>
              <a:t>As frequently as needed</a:t>
            </a:r>
            <a:endParaRPr lang="en-US" dirty="0"/>
          </a:p>
        </p:txBody>
      </p:sp>
    </p:spTree>
    <p:extLst>
      <p:ext uri="{BB962C8B-B14F-4D97-AF65-F5344CB8AC3E}">
        <p14:creationId xmlns:p14="http://schemas.microsoft.com/office/powerpoint/2010/main" val="6027025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055"/>
            <a:ext cx="8229600" cy="1143000"/>
          </a:xfrm>
        </p:spPr>
        <p:txBody>
          <a:bodyPr/>
          <a:lstStyle/>
          <a:p>
            <a:r>
              <a:rPr lang="en-US" dirty="0" smtClean="0"/>
              <a:t>Programming</a:t>
            </a:r>
            <a:endParaRPr lang="en-US" dirty="0"/>
          </a:p>
        </p:txBody>
      </p:sp>
      <p:sp>
        <p:nvSpPr>
          <p:cNvPr id="3" name="Content Placeholder 2"/>
          <p:cNvSpPr>
            <a:spLocks noGrp="1"/>
          </p:cNvSpPr>
          <p:nvPr>
            <p:ph idx="1"/>
          </p:nvPr>
        </p:nvSpPr>
        <p:spPr>
          <a:xfrm>
            <a:off x="457200" y="1082047"/>
            <a:ext cx="8229600" cy="3627967"/>
          </a:xfrm>
        </p:spPr>
        <p:txBody>
          <a:bodyPr>
            <a:normAutofit fontScale="92500" lnSpcReduction="20000"/>
          </a:bodyPr>
          <a:lstStyle/>
          <a:p>
            <a:r>
              <a:rPr lang="en-US" dirty="0" smtClean="0"/>
              <a:t>Identification of best contacts to activate</a:t>
            </a:r>
          </a:p>
          <a:p>
            <a:pPr lvl="1"/>
            <a:r>
              <a:rPr lang="en-US" dirty="0" smtClean="0"/>
              <a:t>Represents the location within the brain</a:t>
            </a:r>
          </a:p>
          <a:p>
            <a:pPr lvl="1"/>
            <a:endParaRPr lang="en-US" dirty="0"/>
          </a:p>
          <a:p>
            <a:r>
              <a:rPr lang="en-US" dirty="0" smtClean="0"/>
              <a:t>Add voltage</a:t>
            </a:r>
          </a:p>
          <a:p>
            <a:pPr lvl="1"/>
            <a:r>
              <a:rPr lang="en-US" dirty="0" smtClean="0"/>
              <a:t>Increases the amount of electric current</a:t>
            </a:r>
          </a:p>
          <a:p>
            <a:pPr lvl="1"/>
            <a:endParaRPr lang="en-US" dirty="0"/>
          </a:p>
          <a:p>
            <a:r>
              <a:rPr lang="en-US" dirty="0" smtClean="0"/>
              <a:t>Add pulse width</a:t>
            </a:r>
          </a:p>
          <a:p>
            <a:pPr lvl="1"/>
            <a:r>
              <a:rPr lang="en-US" dirty="0" smtClean="0"/>
              <a:t>Broadens the area of current spread</a:t>
            </a:r>
            <a:endParaRPr lang="en-US" dirty="0"/>
          </a:p>
        </p:txBody>
      </p:sp>
      <p:graphicFrame>
        <p:nvGraphicFramePr>
          <p:cNvPr id="4" name="Object 2"/>
          <p:cNvGraphicFramePr>
            <a:graphicFrameLocks noChangeAspect="1"/>
          </p:cNvGraphicFramePr>
          <p:nvPr>
            <p:extLst>
              <p:ext uri="{D42A27DB-BD31-4B8C-83A1-F6EECF244321}">
                <p14:modId xmlns:p14="http://schemas.microsoft.com/office/powerpoint/2010/main" val="3913395633"/>
              </p:ext>
            </p:extLst>
          </p:nvPr>
        </p:nvGraphicFramePr>
        <p:xfrm>
          <a:off x="2614612" y="4549460"/>
          <a:ext cx="3449638" cy="2308540"/>
        </p:xfrm>
        <a:graphic>
          <a:graphicData uri="http://schemas.openxmlformats.org/presentationml/2006/ole">
            <mc:AlternateContent xmlns:mc="http://schemas.openxmlformats.org/markup-compatibility/2006">
              <mc:Choice xmlns:v="urn:schemas-microsoft-com:vml" Requires="v">
                <p:oleObj spid="_x0000_s2052" name="Micrografx FlowCharter 7 Document" r:id="rId3" imgW="11060264" imgH="7991061" progId="">
                  <p:embed/>
                </p:oleObj>
              </mc:Choice>
              <mc:Fallback>
                <p:oleObj name="Micrografx FlowCharter 7 Document" r:id="rId3" imgW="11060264" imgH="7991061"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4612" y="4549460"/>
                        <a:ext cx="3449638" cy="230854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2041329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2748719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09040" y="597300"/>
            <a:ext cx="6756400" cy="5854300"/>
          </a:xfrm>
          <a:prstGeom prst="rect">
            <a:avLst/>
          </a:prstGeom>
        </p:spPr>
      </p:pic>
    </p:spTree>
    <p:extLst>
      <p:ext uri="{BB962C8B-B14F-4D97-AF65-F5344CB8AC3E}">
        <p14:creationId xmlns:p14="http://schemas.microsoft.com/office/powerpoint/2010/main" val="9739259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rmAutofit fontScale="92500"/>
          </a:bodyPr>
          <a:lstStyle/>
          <a:p>
            <a:r>
              <a:rPr lang="en-US" dirty="0" smtClean="0"/>
              <a:t>The decision for this elective surgery is a very personal one for each patient</a:t>
            </a:r>
          </a:p>
          <a:p>
            <a:r>
              <a:rPr lang="en-US" dirty="0" smtClean="0"/>
              <a:t>Patients typically elect to have surgery because of lack of additional medical options</a:t>
            </a:r>
          </a:p>
          <a:p>
            <a:r>
              <a:rPr lang="en-US" dirty="0" smtClean="0"/>
              <a:t>The surgery is performed in two stages, 3-5 days apart</a:t>
            </a:r>
          </a:p>
          <a:p>
            <a:r>
              <a:rPr lang="en-US" dirty="0" smtClean="0"/>
              <a:t>Results may vary, but typically lead to a substantial increase in the quality of life</a:t>
            </a:r>
            <a:endParaRPr lang="en-US" dirty="0"/>
          </a:p>
        </p:txBody>
      </p:sp>
    </p:spTree>
    <p:extLst>
      <p:ext uri="{BB962C8B-B14F-4D97-AF65-F5344CB8AC3E}">
        <p14:creationId xmlns:p14="http://schemas.microsoft.com/office/powerpoint/2010/main" val="26832651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902" y="41805"/>
            <a:ext cx="8228898" cy="417512"/>
          </a:xfrm>
        </p:spPr>
        <p:txBody>
          <a:bodyPr>
            <a:normAutofit fontScale="90000"/>
          </a:bodyPr>
          <a:lstStyle/>
          <a:p>
            <a:r>
              <a:rPr lang="en-US" dirty="0" smtClean="0"/>
              <a:t>Our Team</a:t>
            </a:r>
            <a:endParaRPr lang="en-US" dirty="0"/>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2293484674"/>
              </p:ext>
            </p:extLst>
          </p:nvPr>
        </p:nvGraphicFramePr>
        <p:xfrm>
          <a:off x="592666" y="505884"/>
          <a:ext cx="8229600" cy="6193844"/>
        </p:xfrm>
        <a:graphic>
          <a:graphicData uri="http://schemas.openxmlformats.org/drawingml/2006/table">
            <a:tbl>
              <a:tblPr firstRow="1" bandRow="1">
                <a:tableStyleId>{2D5ABB26-0587-4C30-8999-92F81FD0307C}</a:tableStyleId>
              </a:tblPr>
              <a:tblGrid>
                <a:gridCol w="3369734">
                  <a:extLst>
                    <a:ext uri="{9D8B030D-6E8A-4147-A177-3AD203B41FA5}">
                      <a16:colId xmlns:a16="http://schemas.microsoft.com/office/drawing/2014/main" val="2743113196"/>
                    </a:ext>
                  </a:extLst>
                </a:gridCol>
                <a:gridCol w="4859866">
                  <a:extLst>
                    <a:ext uri="{9D8B030D-6E8A-4147-A177-3AD203B41FA5}">
                      <a16:colId xmlns:a16="http://schemas.microsoft.com/office/drawing/2014/main" val="891864004"/>
                    </a:ext>
                  </a:extLst>
                </a:gridCol>
              </a:tblGrid>
              <a:tr h="314960">
                <a:tc>
                  <a:txBody>
                    <a:bodyPr/>
                    <a:lstStyle/>
                    <a:p>
                      <a:r>
                        <a:rPr lang="en-US" sz="1600" b="1" u="sng" dirty="0"/>
                        <a:t>PI/Surgery</a:t>
                      </a:r>
                    </a:p>
                  </a:txBody>
                  <a:tcPr/>
                </a:tc>
                <a:tc>
                  <a:txBody>
                    <a:bodyPr/>
                    <a:lstStyle/>
                    <a:p>
                      <a:r>
                        <a:rPr lang="en-US" sz="1600" b="1" u="sng" dirty="0"/>
                        <a:t>Voice Assessment</a:t>
                      </a:r>
                    </a:p>
                  </a:txBody>
                  <a:tcPr/>
                </a:tc>
                <a:extLst>
                  <a:ext uri="{0D108BD9-81ED-4DB2-BD59-A6C34878D82A}">
                    <a16:rowId xmlns:a16="http://schemas.microsoft.com/office/drawing/2014/main" val="520713379"/>
                  </a:ext>
                </a:extLst>
              </a:tr>
              <a:tr h="314960">
                <a:tc>
                  <a:txBody>
                    <a:bodyPr/>
                    <a:lstStyle/>
                    <a:p>
                      <a:r>
                        <a:rPr lang="en-US" sz="1600" dirty="0"/>
                        <a:t>Craig van Horne, MD, PhD</a:t>
                      </a: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600" dirty="0" smtClean="0"/>
                        <a:t>Debra Suiter, PhD</a:t>
                      </a:r>
                      <a:endParaRPr lang="en-US" sz="1600" dirty="0"/>
                    </a:p>
                  </a:txBody>
                  <a:tcPr/>
                </a:tc>
                <a:extLst>
                  <a:ext uri="{0D108BD9-81ED-4DB2-BD59-A6C34878D82A}">
                    <a16:rowId xmlns:a16="http://schemas.microsoft.com/office/drawing/2014/main" val="2161873278"/>
                  </a:ext>
                </a:extLst>
              </a:tr>
              <a:tr h="314960">
                <a:tc>
                  <a:txBody>
                    <a:bodyPr/>
                    <a:lstStyle/>
                    <a:p>
                      <a:r>
                        <a:rPr lang="en-US" sz="1600" dirty="0"/>
                        <a:t>Greg</a:t>
                      </a:r>
                      <a:r>
                        <a:rPr lang="en-US" sz="1600" baseline="0" dirty="0"/>
                        <a:t> Gerhardt, PhD</a:t>
                      </a:r>
                      <a:endParaRPr lang="en-US" sz="1600" dirty="0"/>
                    </a:p>
                  </a:txBody>
                  <a:tcPr/>
                </a:tc>
                <a:tc>
                  <a:txBody>
                    <a:bodyPr/>
                    <a:lstStyle/>
                    <a:p>
                      <a:endParaRPr lang="en-US" sz="1600" dirty="0"/>
                    </a:p>
                  </a:txBody>
                  <a:tcPr/>
                </a:tc>
                <a:extLst>
                  <a:ext uri="{0D108BD9-81ED-4DB2-BD59-A6C34878D82A}">
                    <a16:rowId xmlns:a16="http://schemas.microsoft.com/office/drawing/2014/main" val="2633922468"/>
                  </a:ext>
                </a:extLst>
              </a:tr>
              <a:tr h="3149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Ann Hanley</a:t>
                      </a:r>
                      <a:endParaRPr lang="en-US" sz="1600" u="sng" dirty="0"/>
                    </a:p>
                  </a:txBody>
                  <a:tcPr/>
                </a:tc>
                <a:tc>
                  <a:txBody>
                    <a:bodyPr/>
                    <a:lstStyle/>
                    <a:p>
                      <a:r>
                        <a:rPr lang="en-US" sz="1600" u="sng" dirty="0"/>
                        <a:t>Tissue Analysis</a:t>
                      </a:r>
                    </a:p>
                  </a:txBody>
                  <a:tcPr/>
                </a:tc>
                <a:extLst>
                  <a:ext uri="{0D108BD9-81ED-4DB2-BD59-A6C34878D82A}">
                    <a16:rowId xmlns:a16="http://schemas.microsoft.com/office/drawing/2014/main" val="1323187583"/>
                  </a:ext>
                </a:extLst>
              </a:tr>
              <a:tr h="314960">
                <a:tc>
                  <a:txBody>
                    <a:bodyPr/>
                    <a:lstStyle/>
                    <a:p>
                      <a:r>
                        <a:rPr lang="en-US" sz="1600" dirty="0" smtClean="0"/>
                        <a:t>Rich</a:t>
                      </a:r>
                      <a:r>
                        <a:rPr lang="en-US" sz="1600" baseline="0" dirty="0" smtClean="0"/>
                        <a:t> </a:t>
                      </a:r>
                      <a:r>
                        <a:rPr lang="en-US" sz="1600" kern="1200" dirty="0" err="1" smtClean="0">
                          <a:solidFill>
                            <a:schemeClr val="tx1"/>
                          </a:solidFill>
                          <a:latin typeface="+mn-lt"/>
                          <a:ea typeface="+mn-ea"/>
                          <a:cs typeface="+mn-cs"/>
                        </a:rPr>
                        <a:t>Lamm</a:t>
                      </a:r>
                      <a:r>
                        <a:rPr lang="en-US" sz="1600" baseline="0" dirty="0" smtClean="0"/>
                        <a:t>, MD</a:t>
                      </a:r>
                      <a:endParaRPr lang="en-US" sz="1600" dirty="0"/>
                    </a:p>
                  </a:txBody>
                  <a:tcPr/>
                </a:tc>
                <a:tc>
                  <a:txBody>
                    <a:bodyPr/>
                    <a:lstStyle/>
                    <a:p>
                      <a:r>
                        <a:rPr lang="en-US" sz="1600" dirty="0"/>
                        <a:t>Andrew</a:t>
                      </a:r>
                      <a:r>
                        <a:rPr lang="en-US" sz="1600" baseline="0" dirty="0"/>
                        <a:t> Welleford</a:t>
                      </a:r>
                      <a:endParaRPr lang="en-US" sz="1600" dirty="0"/>
                    </a:p>
                  </a:txBody>
                  <a:tcPr/>
                </a:tc>
                <a:extLst>
                  <a:ext uri="{0D108BD9-81ED-4DB2-BD59-A6C34878D82A}">
                    <a16:rowId xmlns:a16="http://schemas.microsoft.com/office/drawing/2014/main" val="4223947566"/>
                  </a:ext>
                </a:extLst>
              </a:tr>
              <a:tr h="314960">
                <a:tc>
                  <a:txBody>
                    <a:bodyPr/>
                    <a:lstStyle/>
                    <a:p>
                      <a:r>
                        <a:rPr lang="en-US" sz="1600" dirty="0" smtClean="0"/>
                        <a:t>Tripp Hines, MD</a:t>
                      </a:r>
                      <a:endParaRPr lang="en-US" sz="1600" dirty="0"/>
                    </a:p>
                  </a:txBody>
                  <a:tcPr/>
                </a:tc>
                <a:tc>
                  <a:txBody>
                    <a:bodyPr/>
                    <a:lstStyle/>
                    <a:p>
                      <a:r>
                        <a:rPr lang="en-US" sz="1600" dirty="0" smtClean="0"/>
                        <a:t>Nader El-Seblani</a:t>
                      </a:r>
                      <a:endParaRPr lang="en-US" sz="1600" dirty="0"/>
                    </a:p>
                  </a:txBody>
                  <a:tcPr/>
                </a:tc>
                <a:extLst>
                  <a:ext uri="{0D108BD9-81ED-4DB2-BD59-A6C34878D82A}">
                    <a16:rowId xmlns:a16="http://schemas.microsoft.com/office/drawing/2014/main" val="350184128"/>
                  </a:ext>
                </a:extLst>
              </a:tr>
              <a:tr h="314960">
                <a:tc>
                  <a:txBody>
                    <a:bodyPr/>
                    <a:lstStyle/>
                    <a:p>
                      <a:endParaRPr lang="en-US" sz="1600" kern="1200" dirty="0">
                        <a:solidFill>
                          <a:schemeClr val="tx1"/>
                        </a:solidFill>
                        <a:latin typeface="+mn-lt"/>
                        <a:ea typeface="+mn-ea"/>
                        <a:cs typeface="+mn-cs"/>
                      </a:endParaRPr>
                    </a:p>
                  </a:txBody>
                  <a:tcPr/>
                </a:tc>
                <a:tc>
                  <a:txBody>
                    <a:bodyPr/>
                    <a:lstStyle/>
                    <a:p>
                      <a:endParaRPr lang="en-US" sz="1600" u="sng" dirty="0"/>
                    </a:p>
                  </a:txBody>
                  <a:tcPr/>
                </a:tc>
                <a:extLst>
                  <a:ext uri="{0D108BD9-81ED-4DB2-BD59-A6C34878D82A}">
                    <a16:rowId xmlns:a16="http://schemas.microsoft.com/office/drawing/2014/main" val="4057625183"/>
                  </a:ext>
                </a:extLst>
              </a:tr>
              <a:tr h="314960">
                <a:tc>
                  <a:txBody>
                    <a:bodyPr/>
                    <a:lstStyle/>
                    <a:p>
                      <a:r>
                        <a:rPr lang="en-US" sz="1600" b="1" u="sng" dirty="0"/>
                        <a:t>UPDRS Assessment</a:t>
                      </a:r>
                    </a:p>
                  </a:txBody>
                  <a:tcPr/>
                </a:tc>
                <a:tc>
                  <a:txBody>
                    <a:bodyPr/>
                    <a:lstStyle/>
                    <a:p>
                      <a:r>
                        <a:rPr lang="en-US" sz="1600" b="1" u="sng" dirty="0" smtClean="0"/>
                        <a:t>Coordinators</a:t>
                      </a:r>
                      <a:endParaRPr lang="en-US" sz="1600" b="1" u="sng" dirty="0"/>
                    </a:p>
                  </a:txBody>
                  <a:tcPr/>
                </a:tc>
                <a:extLst>
                  <a:ext uri="{0D108BD9-81ED-4DB2-BD59-A6C34878D82A}">
                    <a16:rowId xmlns:a16="http://schemas.microsoft.com/office/drawing/2014/main" val="1433114640"/>
                  </a:ext>
                </a:extLst>
              </a:tr>
              <a:tr h="314960">
                <a:tc>
                  <a:txBody>
                    <a:bodyPr/>
                    <a:lstStyle/>
                    <a:p>
                      <a:r>
                        <a:rPr lang="en-US" sz="1600" dirty="0"/>
                        <a:t>John Slevin, MD</a:t>
                      </a:r>
                    </a:p>
                  </a:txBody>
                  <a:tcPr/>
                </a:tc>
                <a:tc>
                  <a:txBody>
                    <a:bodyPr/>
                    <a:lstStyle/>
                    <a:p>
                      <a:r>
                        <a:rPr lang="en-US" sz="1600" dirty="0" smtClean="0"/>
                        <a:t>Morgan Yazell</a:t>
                      </a:r>
                      <a:endParaRPr lang="en-US" sz="1600" dirty="0"/>
                    </a:p>
                  </a:txBody>
                  <a:tcPr/>
                </a:tc>
                <a:extLst>
                  <a:ext uri="{0D108BD9-81ED-4DB2-BD59-A6C34878D82A}">
                    <a16:rowId xmlns:a16="http://schemas.microsoft.com/office/drawing/2014/main" val="2330974664"/>
                  </a:ext>
                </a:extLst>
              </a:tr>
              <a:tr h="314960">
                <a:tc>
                  <a:txBody>
                    <a:bodyPr/>
                    <a:lstStyle/>
                    <a:p>
                      <a:r>
                        <a:rPr lang="en-US" sz="1600" dirty="0"/>
                        <a:t>Tritia Yamasaki,</a:t>
                      </a:r>
                      <a:r>
                        <a:rPr lang="en-US" sz="1600" baseline="0" dirty="0"/>
                        <a:t> MD</a:t>
                      </a:r>
                      <a:endParaRPr lang="en-US" sz="1600" dirty="0"/>
                    </a:p>
                  </a:txBody>
                  <a:tcPr/>
                </a:tc>
                <a:tc>
                  <a:txBody>
                    <a:bodyPr/>
                    <a:lstStyle/>
                    <a:p>
                      <a:r>
                        <a:rPr lang="en-US" sz="1600" dirty="0"/>
                        <a:t>Janet Greene</a:t>
                      </a:r>
                    </a:p>
                  </a:txBody>
                  <a:tcPr/>
                </a:tc>
                <a:extLst>
                  <a:ext uri="{0D108BD9-81ED-4DB2-BD59-A6C34878D82A}">
                    <a16:rowId xmlns:a16="http://schemas.microsoft.com/office/drawing/2014/main" val="3701027610"/>
                  </a:ext>
                </a:extLst>
              </a:tr>
              <a:tr h="314960">
                <a:tc>
                  <a:txBody>
                    <a:bodyPr/>
                    <a:lstStyle/>
                    <a:p>
                      <a:r>
                        <a:rPr lang="en-US" sz="1600" dirty="0"/>
                        <a:t>Julie</a:t>
                      </a:r>
                      <a:r>
                        <a:rPr lang="en-US" sz="1600" baseline="0" dirty="0"/>
                        <a:t> </a:t>
                      </a:r>
                      <a:r>
                        <a:rPr lang="en-US" sz="1600" dirty="0"/>
                        <a:t>Gurwell, PA-C, </a:t>
                      </a:r>
                      <a:r>
                        <a:rPr lang="en-US" sz="1600" dirty="0" smtClean="0"/>
                        <a:t>PhD</a:t>
                      </a:r>
                    </a:p>
                  </a:txBody>
                  <a:tcPr/>
                </a:tc>
                <a:tc>
                  <a:txBody>
                    <a:bodyPr/>
                    <a:lstStyle/>
                    <a:p>
                      <a:r>
                        <a:rPr lang="en-US" sz="1600" dirty="0"/>
                        <a:t>Renee</a:t>
                      </a:r>
                      <a:r>
                        <a:rPr lang="en-US" sz="1600" baseline="0" dirty="0"/>
                        <a:t> Wagner, </a:t>
                      </a:r>
                      <a:r>
                        <a:rPr lang="en-US" sz="1600" baseline="0" dirty="0" smtClean="0"/>
                        <a:t>RN, CCRC</a:t>
                      </a:r>
                    </a:p>
                  </a:txBody>
                  <a:tcPr/>
                </a:tc>
                <a:extLst>
                  <a:ext uri="{0D108BD9-81ED-4DB2-BD59-A6C34878D82A}">
                    <a16:rowId xmlns:a16="http://schemas.microsoft.com/office/drawing/2014/main" val="2556106994"/>
                  </a:ext>
                </a:extLst>
              </a:tr>
              <a:tr h="295984">
                <a:tc>
                  <a:txBody>
                    <a:bodyPr/>
                    <a:lstStyle/>
                    <a:p>
                      <a:pPr>
                        <a:lnSpc>
                          <a:spcPct val="150000"/>
                        </a:lnSpc>
                      </a:pPr>
                      <a:r>
                        <a:rPr lang="en-US" sz="1600" dirty="0" smtClean="0">
                          <a:solidFill>
                            <a:schemeClr val="tx1"/>
                          </a:solidFill>
                        </a:rPr>
                        <a:t>Zain Guduru, MD</a:t>
                      </a:r>
                      <a:endParaRPr lang="en-US" sz="1600" dirty="0">
                        <a:solidFill>
                          <a:schemeClr val="tx1"/>
                        </a:solidFill>
                      </a:endParaRP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600" dirty="0" smtClean="0"/>
                        <a:t>Stephanie Morris, CCRC</a:t>
                      </a:r>
                      <a:endParaRPr lang="en-US" sz="1600" dirty="0"/>
                    </a:p>
                  </a:txBody>
                  <a:tcPr/>
                </a:tc>
                <a:extLst>
                  <a:ext uri="{0D108BD9-81ED-4DB2-BD59-A6C34878D82A}">
                    <a16:rowId xmlns:a16="http://schemas.microsoft.com/office/drawing/2014/main" val="633239731"/>
                  </a:ext>
                </a:extLst>
              </a:tr>
              <a:tr h="3149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Ashley Guiliani, DNP, APRN</a:t>
                      </a:r>
                      <a:endParaRPr lang="en-US" sz="16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George Quintero, PhD</a:t>
                      </a:r>
                    </a:p>
                  </a:txBody>
                  <a:tcPr/>
                </a:tc>
                <a:extLst>
                  <a:ext uri="{0D108BD9-81ED-4DB2-BD59-A6C34878D82A}">
                    <a16:rowId xmlns:a16="http://schemas.microsoft.com/office/drawing/2014/main" val="2783242821"/>
                  </a:ext>
                </a:extLst>
              </a:tr>
              <a:tr h="314960">
                <a:tc>
                  <a:txBody>
                    <a:bodyPr/>
                    <a:lstStyle/>
                    <a:p>
                      <a:endParaRPr lang="en-US" sz="1600" dirty="0"/>
                    </a:p>
                  </a:txBody>
                  <a:tcPr/>
                </a:tc>
                <a:tc>
                  <a:txBody>
                    <a:bodyPr/>
                    <a:lstStyle/>
                    <a:p>
                      <a:endParaRPr lang="en-US" sz="1600"/>
                    </a:p>
                  </a:txBody>
                  <a:tcPr/>
                </a:tc>
                <a:extLst>
                  <a:ext uri="{0D108BD9-81ED-4DB2-BD59-A6C34878D82A}">
                    <a16:rowId xmlns:a16="http://schemas.microsoft.com/office/drawing/2014/main" val="726688822"/>
                  </a:ext>
                </a:extLst>
              </a:tr>
              <a:tr h="341684">
                <a:tc>
                  <a:txBody>
                    <a:bodyPr/>
                    <a:lstStyle/>
                    <a:p>
                      <a:r>
                        <a:rPr lang="en-US" sz="1600" b="1" u="sng" dirty="0"/>
                        <a:t>Neuropsychology</a:t>
                      </a:r>
                      <a:r>
                        <a:rPr lang="en-US" sz="1600" b="1" u="sng" baseline="0" dirty="0"/>
                        <a:t> Assessment</a:t>
                      </a:r>
                      <a:endParaRPr lang="en-US" sz="1600" b="1" u="sng" dirty="0"/>
                    </a:p>
                  </a:txBody>
                  <a:tcPr/>
                </a:tc>
                <a:tc>
                  <a:txBody>
                    <a:bodyPr/>
                    <a:lstStyle/>
                    <a:p>
                      <a:r>
                        <a:rPr lang="en-US" sz="1600" b="1" u="sng" dirty="0" smtClean="0"/>
                        <a:t>Special</a:t>
                      </a:r>
                      <a:r>
                        <a:rPr lang="en-US" sz="1600" b="1" u="sng" baseline="0" dirty="0" smtClean="0"/>
                        <a:t> Thanks</a:t>
                      </a:r>
                      <a:endParaRPr lang="en-US" sz="1600" b="1" u="sng" dirty="0"/>
                    </a:p>
                  </a:txBody>
                  <a:tcPr/>
                </a:tc>
                <a:extLst>
                  <a:ext uri="{0D108BD9-81ED-4DB2-BD59-A6C34878D82A}">
                    <a16:rowId xmlns:a16="http://schemas.microsoft.com/office/drawing/2014/main" val="404701351"/>
                  </a:ext>
                </a:extLst>
              </a:tr>
              <a:tr h="304376">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600" dirty="0" smtClean="0"/>
                        <a:t>Fred Schmidt, MD</a:t>
                      </a:r>
                    </a:p>
                  </a:txBody>
                  <a:tcPr/>
                </a:tc>
                <a:tc>
                  <a:txBody>
                    <a:bodyPr/>
                    <a:lstStyle/>
                    <a:p>
                      <a:r>
                        <a:rPr lang="en-US" sz="1600" dirty="0" smtClean="0"/>
                        <a:t>Ann Hanley</a:t>
                      </a:r>
                      <a:endParaRPr lang="en-US" sz="1600" dirty="0"/>
                    </a:p>
                  </a:txBody>
                  <a:tcPr/>
                </a:tc>
                <a:extLst>
                  <a:ext uri="{0D108BD9-81ED-4DB2-BD59-A6C34878D82A}">
                    <a16:rowId xmlns:a16="http://schemas.microsoft.com/office/drawing/2014/main" val="1167854852"/>
                  </a:ext>
                </a:extLst>
              </a:tr>
              <a:tr h="31496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600" dirty="0" smtClean="0"/>
                        <a:t>Lisa Koehl, PhD</a:t>
                      </a:r>
                    </a:p>
                  </a:txBody>
                  <a:tcPr/>
                </a:tc>
                <a:tc>
                  <a:txBody>
                    <a:bodyPr/>
                    <a:lstStyle/>
                    <a:p>
                      <a:r>
                        <a:rPr lang="en-US" sz="1600" dirty="0" smtClean="0"/>
                        <a:t>Christopher </a:t>
                      </a:r>
                      <a:r>
                        <a:rPr lang="en-US" sz="1600" dirty="0" err="1" smtClean="0"/>
                        <a:t>Salmaan</a:t>
                      </a:r>
                      <a:endParaRPr lang="en-US" sz="1600" dirty="0"/>
                    </a:p>
                  </a:txBody>
                  <a:tcPr/>
                </a:tc>
                <a:extLst>
                  <a:ext uri="{0D108BD9-81ED-4DB2-BD59-A6C34878D82A}">
                    <a16:rowId xmlns:a16="http://schemas.microsoft.com/office/drawing/2014/main" val="1624611859"/>
                  </a:ext>
                </a:extLst>
              </a:tr>
              <a:tr h="314960">
                <a:tc>
                  <a:txBody>
                    <a:bodyPr/>
                    <a:lstStyle/>
                    <a:p>
                      <a:endParaRPr lang="en-US" dirty="0"/>
                    </a:p>
                  </a:txBody>
                  <a:tcPr/>
                </a:tc>
                <a:tc>
                  <a:txBody>
                    <a:bodyPr/>
                    <a:lstStyle/>
                    <a:p>
                      <a:endParaRPr lang="en-US" sz="1500" dirty="0"/>
                    </a:p>
                  </a:txBody>
                  <a:tcPr/>
                </a:tc>
                <a:extLst>
                  <a:ext uri="{0D108BD9-81ED-4DB2-BD59-A6C34878D82A}">
                    <a16:rowId xmlns:a16="http://schemas.microsoft.com/office/drawing/2014/main" val="1757324327"/>
                  </a:ext>
                </a:extLst>
              </a:tr>
            </a:tbl>
          </a:graphicData>
        </a:graphic>
      </p:graphicFrame>
      <p:pic>
        <p:nvPicPr>
          <p:cNvPr id="5" name="Picture 4"/>
          <p:cNvPicPr>
            <a:picLocks noChangeAspect="1"/>
          </p:cNvPicPr>
          <p:nvPr/>
        </p:nvPicPr>
        <p:blipFill rotWithShape="1">
          <a:blip r:embed="rId2"/>
          <a:srcRect l="14582"/>
          <a:stretch/>
        </p:blipFill>
        <p:spPr>
          <a:xfrm>
            <a:off x="6505786" y="505884"/>
            <a:ext cx="2499360" cy="1947359"/>
          </a:xfrm>
          <a:prstGeom prst="rect">
            <a:avLst/>
          </a:prstGeom>
        </p:spPr>
      </p:pic>
      <p:pic>
        <p:nvPicPr>
          <p:cNvPr id="6" name="Picture 5"/>
          <p:cNvPicPr>
            <a:picLocks noChangeAspect="1"/>
          </p:cNvPicPr>
          <p:nvPr/>
        </p:nvPicPr>
        <p:blipFill>
          <a:blip r:embed="rId3"/>
          <a:stretch>
            <a:fillRect/>
          </a:stretch>
        </p:blipFill>
        <p:spPr>
          <a:xfrm>
            <a:off x="6505786" y="2943069"/>
            <a:ext cx="2511098" cy="2824479"/>
          </a:xfrm>
          <a:prstGeom prst="rect">
            <a:avLst/>
          </a:prstGeom>
        </p:spPr>
      </p:pic>
    </p:spTree>
    <p:extLst>
      <p:ext uri="{BB962C8B-B14F-4D97-AF65-F5344CB8AC3E}">
        <p14:creationId xmlns:p14="http://schemas.microsoft.com/office/powerpoint/2010/main" val="15429945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FDA approved therapies to treat disease progression in PD</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59582729"/>
              </p:ext>
            </p:extLst>
          </p:nvPr>
        </p:nvGraphicFramePr>
        <p:xfrm>
          <a:off x="345586" y="1894840"/>
          <a:ext cx="8340724" cy="3708400"/>
        </p:xfrm>
        <a:graphic>
          <a:graphicData uri="http://schemas.openxmlformats.org/drawingml/2006/table">
            <a:tbl>
              <a:tblPr firstRow="1" bandRow="1">
                <a:tableStyleId>{08FB837D-C827-4EFA-A057-4D05807E0F7C}</a:tableStyleId>
              </a:tblPr>
              <a:tblGrid>
                <a:gridCol w="1859134">
                  <a:extLst>
                    <a:ext uri="{9D8B030D-6E8A-4147-A177-3AD203B41FA5}">
                      <a16:colId xmlns:a16="http://schemas.microsoft.com/office/drawing/2014/main" val="20000"/>
                    </a:ext>
                  </a:extLst>
                </a:gridCol>
                <a:gridCol w="1270000">
                  <a:extLst>
                    <a:ext uri="{9D8B030D-6E8A-4147-A177-3AD203B41FA5}">
                      <a16:colId xmlns:a16="http://schemas.microsoft.com/office/drawing/2014/main" val="20001"/>
                    </a:ext>
                  </a:extLst>
                </a:gridCol>
                <a:gridCol w="2296160">
                  <a:extLst>
                    <a:ext uri="{9D8B030D-6E8A-4147-A177-3AD203B41FA5}">
                      <a16:colId xmlns:a16="http://schemas.microsoft.com/office/drawing/2014/main" val="20002"/>
                    </a:ext>
                  </a:extLst>
                </a:gridCol>
                <a:gridCol w="2915430">
                  <a:extLst>
                    <a:ext uri="{9D8B030D-6E8A-4147-A177-3AD203B41FA5}">
                      <a16:colId xmlns:a16="http://schemas.microsoft.com/office/drawing/2014/main" val="20003"/>
                    </a:ext>
                  </a:extLst>
                </a:gridCol>
              </a:tblGrid>
              <a:tr h="370840">
                <a:tc>
                  <a:txBody>
                    <a:bodyPr/>
                    <a:lstStyle/>
                    <a:p>
                      <a:pPr algn="ctr"/>
                      <a:r>
                        <a:rPr lang="en-US" dirty="0" smtClean="0">
                          <a:solidFill>
                            <a:srgbClr val="FFFF00"/>
                          </a:solidFill>
                        </a:rPr>
                        <a:t>Drug/Therapy</a:t>
                      </a:r>
                      <a:endParaRPr lang="en-US" dirty="0">
                        <a:solidFill>
                          <a:srgbClr val="FFFF00"/>
                        </a:solidFill>
                      </a:endParaRPr>
                    </a:p>
                  </a:txBody>
                  <a:tcPr/>
                </a:tc>
                <a:tc>
                  <a:txBody>
                    <a:bodyPr/>
                    <a:lstStyle/>
                    <a:p>
                      <a:pPr algn="ctr"/>
                      <a:r>
                        <a:rPr lang="en-US" dirty="0" smtClean="0">
                          <a:solidFill>
                            <a:srgbClr val="FFFF00"/>
                          </a:solidFill>
                        </a:rPr>
                        <a:t>Dose</a:t>
                      </a:r>
                      <a:endParaRPr lang="en-US" dirty="0">
                        <a:solidFill>
                          <a:srgbClr val="FFFF00"/>
                        </a:solidFill>
                      </a:endParaRPr>
                    </a:p>
                  </a:txBody>
                  <a:tcPr/>
                </a:tc>
                <a:tc>
                  <a:txBody>
                    <a:bodyPr/>
                    <a:lstStyle/>
                    <a:p>
                      <a:pPr algn="ctr"/>
                      <a:r>
                        <a:rPr lang="en-US" dirty="0" smtClean="0">
                          <a:solidFill>
                            <a:srgbClr val="FFFF00"/>
                          </a:solidFill>
                        </a:rPr>
                        <a:t>Action</a:t>
                      </a:r>
                      <a:endParaRPr lang="en-US" dirty="0">
                        <a:solidFill>
                          <a:srgbClr val="FFFF00"/>
                        </a:solidFill>
                      </a:endParaRPr>
                    </a:p>
                  </a:txBody>
                  <a:tcPr/>
                </a:tc>
                <a:tc>
                  <a:txBody>
                    <a:bodyPr/>
                    <a:lstStyle/>
                    <a:p>
                      <a:pPr algn="ctr"/>
                      <a:r>
                        <a:rPr lang="en-US" dirty="0" smtClean="0">
                          <a:solidFill>
                            <a:srgbClr val="FFFF00"/>
                          </a:solidFill>
                        </a:rPr>
                        <a:t>Side effects</a:t>
                      </a:r>
                      <a:endParaRPr lang="en-US" dirty="0">
                        <a:solidFill>
                          <a:srgbClr val="FFFF00"/>
                        </a:solidFill>
                      </a:endParaRPr>
                    </a:p>
                  </a:txBody>
                  <a:tcPr/>
                </a:tc>
                <a:extLst>
                  <a:ext uri="{0D108BD9-81ED-4DB2-BD59-A6C34878D82A}">
                    <a16:rowId xmlns:a16="http://schemas.microsoft.com/office/drawing/2014/main" val="10000"/>
                  </a:ext>
                </a:extLst>
              </a:tr>
              <a:tr h="370840">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1"/>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2"/>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3"/>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4"/>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5"/>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6"/>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7"/>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8"/>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6264144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9-04-11 at 9.14.2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0359" y="0"/>
            <a:ext cx="4263641" cy="6414668"/>
          </a:xfrm>
          <a:prstGeom prst="rect">
            <a:avLst/>
          </a:prstGeom>
        </p:spPr>
      </p:pic>
      <p:sp>
        <p:nvSpPr>
          <p:cNvPr id="3" name="Title 2"/>
          <p:cNvSpPr>
            <a:spLocks noGrp="1"/>
          </p:cNvSpPr>
          <p:nvPr>
            <p:ph type="title"/>
          </p:nvPr>
        </p:nvSpPr>
        <p:spPr>
          <a:xfrm>
            <a:off x="345587" y="274638"/>
            <a:ext cx="4317854" cy="1143000"/>
          </a:xfrm>
        </p:spPr>
        <p:txBody>
          <a:bodyPr/>
          <a:lstStyle/>
          <a:p>
            <a:r>
              <a:rPr lang="en-US" sz="3200" dirty="0" smtClean="0"/>
              <a:t>Decision Flow Chart</a:t>
            </a:r>
            <a:br>
              <a:rPr lang="en-US" sz="3200" dirty="0" smtClean="0"/>
            </a:br>
            <a:endParaRPr lang="en-US" sz="3200" dirty="0">
              <a:solidFill>
                <a:srgbClr val="FFFF00"/>
              </a:solidFill>
            </a:endParaRPr>
          </a:p>
        </p:txBody>
      </p:sp>
      <p:sp>
        <p:nvSpPr>
          <p:cNvPr id="4" name="Content Placeholder 3"/>
          <p:cNvSpPr>
            <a:spLocks noGrp="1"/>
          </p:cNvSpPr>
          <p:nvPr>
            <p:ph idx="1"/>
          </p:nvPr>
        </p:nvSpPr>
        <p:spPr>
          <a:xfrm>
            <a:off x="345586" y="1600200"/>
            <a:ext cx="4317855" cy="4525963"/>
          </a:xfrm>
        </p:spPr>
        <p:txBody>
          <a:bodyPr/>
          <a:lstStyle/>
          <a:p>
            <a:r>
              <a:rPr lang="en-US" dirty="0" smtClean="0"/>
              <a:t>Diagnosis</a:t>
            </a:r>
          </a:p>
          <a:p>
            <a:r>
              <a:rPr lang="en-US" dirty="0" smtClean="0"/>
              <a:t>Duration</a:t>
            </a:r>
          </a:p>
          <a:p>
            <a:r>
              <a:rPr lang="en-US" dirty="0" err="1" smtClean="0"/>
              <a:t>Sinemet</a:t>
            </a:r>
            <a:r>
              <a:rPr lang="en-US" dirty="0" smtClean="0"/>
              <a:t> response</a:t>
            </a:r>
          </a:p>
          <a:p>
            <a:r>
              <a:rPr lang="en-US" dirty="0" smtClean="0"/>
              <a:t>Cognition</a:t>
            </a:r>
          </a:p>
          <a:p>
            <a:r>
              <a:rPr lang="en-US" dirty="0" smtClean="0"/>
              <a:t>Mood / psychosis</a:t>
            </a:r>
          </a:p>
          <a:p>
            <a:r>
              <a:rPr lang="en-US" dirty="0" smtClean="0"/>
              <a:t>Yes : Maybe : No </a:t>
            </a:r>
          </a:p>
          <a:p>
            <a:endParaRPr lang="en-US" dirty="0"/>
          </a:p>
        </p:txBody>
      </p:sp>
      <p:sp>
        <p:nvSpPr>
          <p:cNvPr id="5" name="TextBox 4"/>
          <p:cNvSpPr txBox="1"/>
          <p:nvPr/>
        </p:nvSpPr>
        <p:spPr>
          <a:xfrm>
            <a:off x="6624320" y="272088"/>
            <a:ext cx="2049308" cy="523220"/>
          </a:xfrm>
          <a:prstGeom prst="rect">
            <a:avLst/>
          </a:prstGeom>
          <a:noFill/>
        </p:spPr>
        <p:txBody>
          <a:bodyPr wrap="none" rtlCol="0">
            <a:spAutoFit/>
          </a:bodyPr>
          <a:lstStyle/>
          <a:p>
            <a:r>
              <a:rPr lang="en-US" sz="2800" b="1" dirty="0">
                <a:solidFill>
                  <a:srgbClr val="000000"/>
                </a:solidFill>
                <a:latin typeface="Avenir Next Regular"/>
                <a:ea typeface="+mj-ea"/>
                <a:cs typeface="Avenir Next Regular"/>
              </a:rPr>
              <a:t>CAPSIT-PD</a:t>
            </a:r>
          </a:p>
        </p:txBody>
      </p:sp>
      <p:sp>
        <p:nvSpPr>
          <p:cNvPr id="6" name="TextBox 5"/>
          <p:cNvSpPr txBox="1"/>
          <p:nvPr/>
        </p:nvSpPr>
        <p:spPr>
          <a:xfrm>
            <a:off x="741680" y="6334780"/>
            <a:ext cx="3180037" cy="523220"/>
          </a:xfrm>
          <a:prstGeom prst="rect">
            <a:avLst/>
          </a:prstGeom>
          <a:noFill/>
        </p:spPr>
        <p:txBody>
          <a:bodyPr wrap="none" rtlCol="0">
            <a:spAutoFit/>
          </a:bodyPr>
          <a:lstStyle/>
          <a:p>
            <a:r>
              <a:rPr lang="en-US" sz="2800" b="1" i="1" dirty="0" smtClean="0">
                <a:solidFill>
                  <a:srgbClr val="000000"/>
                </a:solidFill>
                <a:latin typeface="Avenir Next Regular"/>
                <a:ea typeface="+mj-ea"/>
                <a:cs typeface="Avenir Next Regular"/>
              </a:rPr>
              <a:t>Patient Selection</a:t>
            </a:r>
            <a:endParaRPr lang="en-US" sz="2800" b="1" i="1" dirty="0">
              <a:solidFill>
                <a:srgbClr val="000000"/>
              </a:solidFill>
              <a:latin typeface="Avenir Next Regular"/>
              <a:ea typeface="+mj-ea"/>
              <a:cs typeface="Avenir Next Regular"/>
            </a:endParaRPr>
          </a:p>
        </p:txBody>
      </p:sp>
    </p:spTree>
    <p:extLst>
      <p:ext uri="{BB962C8B-B14F-4D97-AF65-F5344CB8AC3E}">
        <p14:creationId xmlns:p14="http://schemas.microsoft.com/office/powerpoint/2010/main" val="6343321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rgbClr val="FFA40B"/>
                </a:solidFill>
              </a:rPr>
              <a:t>STN</a:t>
            </a:r>
            <a:r>
              <a:rPr lang="en-US" dirty="0" smtClean="0"/>
              <a:t> </a:t>
            </a:r>
            <a:r>
              <a:rPr lang="en-US" dirty="0" err="1" smtClean="0"/>
              <a:t>vs</a:t>
            </a:r>
            <a:r>
              <a:rPr lang="en-US" dirty="0" smtClean="0"/>
              <a:t> </a:t>
            </a:r>
            <a:r>
              <a:rPr lang="en-US" dirty="0" smtClean="0">
                <a:solidFill>
                  <a:schemeClr val="accent1">
                    <a:lumMod val="20000"/>
                    <a:lumOff val="80000"/>
                  </a:schemeClr>
                </a:solidFill>
              </a:rPr>
              <a:t>GPi</a:t>
            </a:r>
            <a:endParaRPr lang="en-US" dirty="0">
              <a:solidFill>
                <a:schemeClr val="accent1">
                  <a:lumMod val="20000"/>
                  <a:lumOff val="80000"/>
                </a:schemeClr>
              </a:solidFill>
            </a:endParaRPr>
          </a:p>
        </p:txBody>
      </p:sp>
      <p:pic>
        <p:nvPicPr>
          <p:cNvPr id="5" name="Picture 4" descr="MaclayDouglasWellerJr_023608904_10930444_ScreenShot5.PNG"/>
          <p:cNvPicPr>
            <a:picLocks noChangeAspect="1"/>
          </p:cNvPicPr>
          <p:nvPr/>
        </p:nvPicPr>
        <p:blipFill rotWithShape="1">
          <a:blip r:embed="rId2">
            <a:extLst>
              <a:ext uri="{28A0092B-C50C-407E-A947-70E740481C1C}">
                <a14:useLocalDpi xmlns:a14="http://schemas.microsoft.com/office/drawing/2010/main" val="0"/>
              </a:ext>
            </a:extLst>
          </a:blip>
          <a:srcRect r="12006"/>
          <a:stretch/>
        </p:blipFill>
        <p:spPr>
          <a:xfrm>
            <a:off x="92142" y="1275398"/>
            <a:ext cx="7670098" cy="4903075"/>
          </a:xfrm>
          <a:prstGeom prst="rect">
            <a:avLst/>
          </a:prstGeom>
        </p:spPr>
      </p:pic>
      <p:sp>
        <p:nvSpPr>
          <p:cNvPr id="6" name="TextBox 5"/>
          <p:cNvSpPr txBox="1"/>
          <p:nvPr/>
        </p:nvSpPr>
        <p:spPr>
          <a:xfrm>
            <a:off x="741680" y="6334780"/>
            <a:ext cx="2832822" cy="523220"/>
          </a:xfrm>
          <a:prstGeom prst="rect">
            <a:avLst/>
          </a:prstGeom>
          <a:noFill/>
        </p:spPr>
        <p:txBody>
          <a:bodyPr wrap="none" rtlCol="0">
            <a:spAutoFit/>
          </a:bodyPr>
          <a:lstStyle/>
          <a:p>
            <a:r>
              <a:rPr lang="en-US" sz="2800" b="1" i="1" dirty="0" smtClean="0">
                <a:solidFill>
                  <a:srgbClr val="000000"/>
                </a:solidFill>
                <a:latin typeface="Avenir Next Regular"/>
                <a:ea typeface="+mj-ea"/>
                <a:cs typeface="Avenir Next Regular"/>
              </a:rPr>
              <a:t>Surgical Target</a:t>
            </a:r>
            <a:endParaRPr lang="en-US" sz="2800" b="1" i="1" dirty="0">
              <a:solidFill>
                <a:srgbClr val="000000"/>
              </a:solidFill>
              <a:latin typeface="Avenir Next Regular"/>
              <a:ea typeface="+mj-ea"/>
              <a:cs typeface="Avenir Next Regular"/>
            </a:endParaRPr>
          </a:p>
        </p:txBody>
      </p:sp>
      <p:pic>
        <p:nvPicPr>
          <p:cNvPr id="7"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38788" y="1811020"/>
            <a:ext cx="3605212" cy="3797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28066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         STN                                 GPi</a:t>
            </a:r>
            <a:endParaRPr lang="en-US" dirty="0"/>
          </a:p>
        </p:txBody>
      </p:sp>
      <p:pic>
        <p:nvPicPr>
          <p:cNvPr id="3" name="Picture 2" descr="20190412_0847_1_ScreenCaptures_1.png"/>
          <p:cNvPicPr>
            <a:picLocks noChangeAspect="1"/>
          </p:cNvPicPr>
          <p:nvPr/>
        </p:nvPicPr>
        <p:blipFill rotWithShape="1">
          <a:blip r:embed="rId2">
            <a:extLst>
              <a:ext uri="{28A0092B-C50C-407E-A947-70E740481C1C}">
                <a14:useLocalDpi xmlns:a14="http://schemas.microsoft.com/office/drawing/2010/main" val="0"/>
              </a:ext>
            </a:extLst>
          </a:blip>
          <a:srcRect l="15066" r="11764"/>
          <a:stretch/>
        </p:blipFill>
        <p:spPr>
          <a:xfrm>
            <a:off x="4612640" y="1849755"/>
            <a:ext cx="4013200" cy="3085148"/>
          </a:xfrm>
          <a:prstGeom prst="rect">
            <a:avLst/>
          </a:prstGeom>
        </p:spPr>
      </p:pic>
      <p:pic>
        <p:nvPicPr>
          <p:cNvPr id="4" name="Picture 3" descr="20190409_0749_1_ScreenCaptures_1.png"/>
          <p:cNvPicPr>
            <a:picLocks noChangeAspect="1"/>
          </p:cNvPicPr>
          <p:nvPr/>
        </p:nvPicPr>
        <p:blipFill rotWithShape="1">
          <a:blip r:embed="rId3">
            <a:extLst>
              <a:ext uri="{28A0092B-C50C-407E-A947-70E740481C1C}">
                <a14:useLocalDpi xmlns:a14="http://schemas.microsoft.com/office/drawing/2010/main" val="0"/>
              </a:ext>
            </a:extLst>
          </a:blip>
          <a:srcRect l="15223" r="11443"/>
          <a:stretch/>
        </p:blipFill>
        <p:spPr>
          <a:xfrm>
            <a:off x="111760" y="1849756"/>
            <a:ext cx="4022120" cy="3085148"/>
          </a:xfrm>
          <a:prstGeom prst="rect">
            <a:avLst/>
          </a:prstGeom>
        </p:spPr>
      </p:pic>
      <p:sp>
        <p:nvSpPr>
          <p:cNvPr id="5" name="TextBox 4"/>
          <p:cNvSpPr txBox="1"/>
          <p:nvPr/>
        </p:nvSpPr>
        <p:spPr>
          <a:xfrm>
            <a:off x="741680" y="6334780"/>
            <a:ext cx="2832822" cy="523220"/>
          </a:xfrm>
          <a:prstGeom prst="rect">
            <a:avLst/>
          </a:prstGeom>
          <a:noFill/>
        </p:spPr>
        <p:txBody>
          <a:bodyPr wrap="none" rtlCol="0">
            <a:spAutoFit/>
          </a:bodyPr>
          <a:lstStyle/>
          <a:p>
            <a:r>
              <a:rPr lang="en-US" sz="2800" b="1" i="1" dirty="0" smtClean="0">
                <a:solidFill>
                  <a:srgbClr val="000000"/>
                </a:solidFill>
                <a:latin typeface="Avenir Next Regular"/>
                <a:ea typeface="+mj-ea"/>
                <a:cs typeface="Avenir Next Regular"/>
              </a:rPr>
              <a:t>Surgical Target</a:t>
            </a:r>
            <a:endParaRPr lang="en-US" sz="2800" b="1" i="1" dirty="0">
              <a:solidFill>
                <a:srgbClr val="000000"/>
              </a:solidFill>
              <a:latin typeface="Avenir Next Regular"/>
              <a:ea typeface="+mj-ea"/>
              <a:cs typeface="Avenir Next Regular"/>
            </a:endParaRPr>
          </a:p>
        </p:txBody>
      </p:sp>
    </p:spTree>
    <p:extLst>
      <p:ext uri="{BB962C8B-B14F-4D97-AF65-F5344CB8AC3E}">
        <p14:creationId xmlns:p14="http://schemas.microsoft.com/office/powerpoint/2010/main" val="31799924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The Great Debate</a:t>
            </a:r>
            <a:endParaRPr lang="en-US" dirty="0"/>
          </a:p>
        </p:txBody>
      </p:sp>
      <p:sp>
        <p:nvSpPr>
          <p:cNvPr id="9" name="Text Placeholder 8"/>
          <p:cNvSpPr>
            <a:spLocks noGrp="1"/>
          </p:cNvSpPr>
          <p:nvPr>
            <p:ph type="body" idx="1"/>
          </p:nvPr>
        </p:nvSpPr>
        <p:spPr/>
        <p:txBody>
          <a:bodyPr>
            <a:normAutofit/>
          </a:bodyPr>
          <a:lstStyle/>
          <a:p>
            <a:r>
              <a:rPr lang="en-US" sz="2800" dirty="0" smtClean="0"/>
              <a:t>STN</a:t>
            </a:r>
            <a:endParaRPr lang="en-US" sz="2800" dirty="0"/>
          </a:p>
        </p:txBody>
      </p:sp>
      <p:sp>
        <p:nvSpPr>
          <p:cNvPr id="10" name="Content Placeholder 9"/>
          <p:cNvSpPr>
            <a:spLocks noGrp="1"/>
          </p:cNvSpPr>
          <p:nvPr>
            <p:ph sz="half" idx="2"/>
          </p:nvPr>
        </p:nvSpPr>
        <p:spPr/>
        <p:txBody>
          <a:bodyPr/>
          <a:lstStyle/>
          <a:p>
            <a:r>
              <a:rPr lang="en-US" dirty="0" smtClean="0">
                <a:solidFill>
                  <a:srgbClr val="008000"/>
                </a:solidFill>
              </a:rPr>
              <a:t>Motor Control</a:t>
            </a:r>
          </a:p>
          <a:p>
            <a:r>
              <a:rPr lang="en-US" dirty="0" smtClean="0">
                <a:solidFill>
                  <a:srgbClr val="FFA40B"/>
                </a:solidFill>
              </a:rPr>
              <a:t>Cognitive risk</a:t>
            </a:r>
          </a:p>
          <a:p>
            <a:r>
              <a:rPr lang="en-US" dirty="0">
                <a:solidFill>
                  <a:srgbClr val="FFA40B"/>
                </a:solidFill>
              </a:rPr>
              <a:t>Mood risk</a:t>
            </a:r>
          </a:p>
          <a:p>
            <a:r>
              <a:rPr lang="en-US" dirty="0">
                <a:solidFill>
                  <a:srgbClr val="008000"/>
                </a:solidFill>
              </a:rPr>
              <a:t>Medication </a:t>
            </a:r>
            <a:r>
              <a:rPr lang="en-US" dirty="0" smtClean="0">
                <a:solidFill>
                  <a:srgbClr val="008000"/>
                </a:solidFill>
              </a:rPr>
              <a:t>reduction</a:t>
            </a:r>
          </a:p>
          <a:p>
            <a:r>
              <a:rPr lang="en-US" dirty="0" smtClean="0">
                <a:solidFill>
                  <a:srgbClr val="008000"/>
                </a:solidFill>
              </a:rPr>
              <a:t>Longer battery life</a:t>
            </a:r>
            <a:endParaRPr lang="en-US" dirty="0">
              <a:solidFill>
                <a:srgbClr val="6FBA2F"/>
              </a:solidFill>
            </a:endParaRPr>
          </a:p>
        </p:txBody>
      </p:sp>
      <p:sp>
        <p:nvSpPr>
          <p:cNvPr id="11" name="Text Placeholder 10"/>
          <p:cNvSpPr>
            <a:spLocks noGrp="1"/>
          </p:cNvSpPr>
          <p:nvPr>
            <p:ph type="body" sz="quarter" idx="3"/>
          </p:nvPr>
        </p:nvSpPr>
        <p:spPr/>
        <p:txBody>
          <a:bodyPr>
            <a:normAutofit/>
          </a:bodyPr>
          <a:lstStyle/>
          <a:p>
            <a:r>
              <a:rPr lang="en-US" sz="2800" dirty="0" smtClean="0"/>
              <a:t>GPi</a:t>
            </a:r>
            <a:endParaRPr lang="en-US" sz="2800" dirty="0"/>
          </a:p>
        </p:txBody>
      </p:sp>
      <p:sp>
        <p:nvSpPr>
          <p:cNvPr id="12" name="Content Placeholder 11"/>
          <p:cNvSpPr>
            <a:spLocks noGrp="1"/>
          </p:cNvSpPr>
          <p:nvPr>
            <p:ph sz="quarter" idx="4"/>
          </p:nvPr>
        </p:nvSpPr>
        <p:spPr>
          <a:xfrm>
            <a:off x="4645025" y="2174875"/>
            <a:ext cx="4244975" cy="3951288"/>
          </a:xfrm>
        </p:spPr>
        <p:txBody>
          <a:bodyPr/>
          <a:lstStyle/>
          <a:p>
            <a:r>
              <a:rPr lang="en-US" dirty="0">
                <a:solidFill>
                  <a:srgbClr val="008000"/>
                </a:solidFill>
              </a:rPr>
              <a:t>Motor Control</a:t>
            </a:r>
          </a:p>
          <a:p>
            <a:r>
              <a:rPr lang="en-US" dirty="0">
                <a:solidFill>
                  <a:srgbClr val="008000"/>
                </a:solidFill>
              </a:rPr>
              <a:t>Cognitive safe</a:t>
            </a:r>
          </a:p>
          <a:p>
            <a:r>
              <a:rPr lang="en-US" dirty="0">
                <a:solidFill>
                  <a:srgbClr val="008000"/>
                </a:solidFill>
              </a:rPr>
              <a:t>Mood safe</a:t>
            </a:r>
          </a:p>
          <a:p>
            <a:r>
              <a:rPr lang="en-US" dirty="0" smtClean="0">
                <a:solidFill>
                  <a:schemeClr val="accent6">
                    <a:lumMod val="40000"/>
                    <a:lumOff val="60000"/>
                  </a:schemeClr>
                </a:solidFill>
              </a:rPr>
              <a:t>Less medication reduction</a:t>
            </a:r>
          </a:p>
          <a:p>
            <a:r>
              <a:rPr lang="en-US" dirty="0" smtClean="0">
                <a:solidFill>
                  <a:srgbClr val="FFA40B"/>
                </a:solidFill>
              </a:rPr>
              <a:t>Short battery life</a:t>
            </a:r>
            <a:endParaRPr lang="en-US" dirty="0">
              <a:solidFill>
                <a:srgbClr val="FFA40B"/>
              </a:solidFill>
            </a:endParaRPr>
          </a:p>
        </p:txBody>
      </p:sp>
      <p:sp>
        <p:nvSpPr>
          <p:cNvPr id="13" name="TextBox 12"/>
          <p:cNvSpPr txBox="1"/>
          <p:nvPr/>
        </p:nvSpPr>
        <p:spPr>
          <a:xfrm>
            <a:off x="741680" y="6334780"/>
            <a:ext cx="2832822" cy="523220"/>
          </a:xfrm>
          <a:prstGeom prst="rect">
            <a:avLst/>
          </a:prstGeom>
          <a:noFill/>
        </p:spPr>
        <p:txBody>
          <a:bodyPr wrap="none" rtlCol="0">
            <a:spAutoFit/>
          </a:bodyPr>
          <a:lstStyle/>
          <a:p>
            <a:r>
              <a:rPr lang="en-US" sz="2800" b="1" i="1" dirty="0" smtClean="0">
                <a:solidFill>
                  <a:schemeClr val="bg1"/>
                </a:solidFill>
                <a:latin typeface="Avenir Next Regular"/>
                <a:ea typeface="+mj-ea"/>
                <a:cs typeface="Avenir Next Regular"/>
              </a:rPr>
              <a:t>Surgical Target</a:t>
            </a:r>
            <a:endParaRPr lang="en-US" sz="2800" b="1" i="1" dirty="0">
              <a:solidFill>
                <a:schemeClr val="bg1"/>
              </a:solidFill>
              <a:latin typeface="Avenir Next Regular"/>
              <a:ea typeface="+mj-ea"/>
              <a:cs typeface="Avenir Next Regular"/>
            </a:endParaRPr>
          </a:p>
        </p:txBody>
      </p:sp>
    </p:spTree>
    <p:extLst>
      <p:ext uri="{BB962C8B-B14F-4D97-AF65-F5344CB8AC3E}">
        <p14:creationId xmlns:p14="http://schemas.microsoft.com/office/powerpoint/2010/main" val="3026747601"/>
      </p:ext>
    </p:extLst>
  </p:cSld>
  <p:clrMapOvr>
    <a:masterClrMapping/>
  </p:clrMapOvr>
</p:sld>
</file>

<file path=ppt/theme/theme1.xml><?xml version="1.0" encoding="utf-8"?>
<a:theme xmlns:a="http://schemas.openxmlformats.org/drawingml/2006/main" name="UK PPT Blue Standard">
  <a:themeElements>
    <a:clrScheme name="UK Primary Palette">
      <a:dk1>
        <a:sysClr val="windowText" lastClr="000000"/>
      </a:dk1>
      <a:lt1>
        <a:sysClr val="window" lastClr="FFFFFF"/>
      </a:lt1>
      <a:dk2>
        <a:srgbClr val="0C377B"/>
      </a:dk2>
      <a:lt2>
        <a:srgbClr val="EEECE1"/>
      </a:lt2>
      <a:accent1>
        <a:srgbClr val="007CB7"/>
      </a:accent1>
      <a:accent2>
        <a:srgbClr val="162355"/>
      </a:accent2>
      <a:accent3>
        <a:srgbClr val="B8BAB3"/>
      </a:accent3>
      <a:accent4>
        <a:srgbClr val="4A4D4D"/>
      </a:accent4>
      <a:accent5>
        <a:srgbClr val="007CB7"/>
      </a:accent5>
      <a:accent6>
        <a:srgbClr val="0C377B"/>
      </a:accent6>
      <a:hlink>
        <a:srgbClr val="0C377B"/>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UK PPT Blue Standard.potx</Template>
  <TotalTime>72399</TotalTime>
  <Words>1323</Words>
  <Application>Microsoft Office PowerPoint</Application>
  <PresentationFormat>On-screen Show (4:3)</PresentationFormat>
  <Paragraphs>247</Paragraphs>
  <Slides>41</Slides>
  <Notes>3</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41</vt:i4>
      </vt:variant>
    </vt:vector>
  </HeadingPairs>
  <TitlesOfParts>
    <vt:vector size="50" baseType="lpstr">
      <vt:lpstr>ＭＳ Ｐゴシック</vt:lpstr>
      <vt:lpstr>Arial</vt:lpstr>
      <vt:lpstr>Avenir Next Regular</vt:lpstr>
      <vt:lpstr>Calibri</vt:lpstr>
      <vt:lpstr>HelveticaNeue</vt:lpstr>
      <vt:lpstr>Mercury Display</vt:lpstr>
      <vt:lpstr>Times New Roman</vt:lpstr>
      <vt:lpstr>UK PPT Blue Standard</vt:lpstr>
      <vt:lpstr>Micrografx FlowCharter 7 Document</vt:lpstr>
      <vt:lpstr>Surgical Management of Movement Disorders and an Update on Parkinson’s Disease</vt:lpstr>
      <vt:lpstr>Topics to review</vt:lpstr>
      <vt:lpstr>PD Progression Timeline</vt:lpstr>
      <vt:lpstr>PowerPoint Presentation</vt:lpstr>
      <vt:lpstr>FDA approved therapies to treat disease progression in PD</vt:lpstr>
      <vt:lpstr>Decision Flow Chart </vt:lpstr>
      <vt:lpstr>STN vs GPi</vt:lpstr>
      <vt:lpstr>         STN                                 GPi</vt:lpstr>
      <vt:lpstr>The Great Debate</vt:lpstr>
      <vt:lpstr>Deep Brain Stimulation</vt:lpstr>
      <vt:lpstr>PowerPoint Presentation</vt:lpstr>
      <vt:lpstr>PowerPoint Presentation</vt:lpstr>
      <vt:lpstr>PowerPoint Presentation</vt:lpstr>
      <vt:lpstr>Stimulation Trial</vt:lpstr>
      <vt:lpstr>STN</vt:lpstr>
      <vt:lpstr>Directional Electrode Designs:</vt:lpstr>
      <vt:lpstr>V = I*R</vt:lpstr>
      <vt:lpstr>Clinical effects of DBS</vt:lpstr>
      <vt:lpstr>Overall:</vt:lpstr>
      <vt:lpstr>It is all about options</vt:lpstr>
      <vt:lpstr>Initial Workup:</vt:lpstr>
      <vt:lpstr>What are the patient’s options to choose from?</vt:lpstr>
      <vt:lpstr>What is deep brain stimulation?</vt:lpstr>
      <vt:lpstr>What are the alternatives?</vt:lpstr>
      <vt:lpstr>What are the benefits?</vt:lpstr>
      <vt:lpstr>What are the risks?</vt:lpstr>
      <vt:lpstr>Deciding for surgery</vt:lpstr>
      <vt:lpstr>Case presentation</vt:lpstr>
      <vt:lpstr>Patient goals:</vt:lpstr>
      <vt:lpstr>MRI</vt:lpstr>
      <vt:lpstr>Targeting</vt:lpstr>
      <vt:lpstr>Targeting</vt:lpstr>
      <vt:lpstr>Stage I</vt:lpstr>
      <vt:lpstr>Stage II</vt:lpstr>
      <vt:lpstr>Electrode Placement</vt:lpstr>
      <vt:lpstr>Post-op care</vt:lpstr>
      <vt:lpstr>Surgical recovery</vt:lpstr>
      <vt:lpstr>Programming</vt:lpstr>
      <vt:lpstr>Video</vt:lpstr>
      <vt:lpstr>Summary</vt:lpstr>
      <vt:lpstr>Our Team</vt:lpstr>
    </vt:vector>
  </TitlesOfParts>
  <Company>University of Kentucky Public Relations &amp; Marketing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Katy Bennett</dc:creator>
  <cp:lastModifiedBy>Thomas, Kayla A</cp:lastModifiedBy>
  <cp:revision>93</cp:revision>
  <dcterms:created xsi:type="dcterms:W3CDTF">2016-03-31T18:10:02Z</dcterms:created>
  <dcterms:modified xsi:type="dcterms:W3CDTF">2019-08-16T12:20:45Z</dcterms:modified>
</cp:coreProperties>
</file>